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E5C38-E4EA-42AF-8910-79505B9903BB}" type="datetimeFigureOut">
              <a:rPr lang="sl-SI" smtClean="0"/>
              <a:t>23.5.2020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55207-AAE1-4036-88AF-5A9AC75727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687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55207-AAE1-4036-88AF-5A9AC7572721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0663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ABD5-5B14-4C9F-A7A9-2EF069ADB306}" type="datetimeFigureOut">
              <a:rPr lang="sl-SI" smtClean="0"/>
              <a:t>23.5.2020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A303-ABFF-4958-9403-1105E1BEC81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ABD5-5B14-4C9F-A7A9-2EF069ADB306}" type="datetimeFigureOut">
              <a:rPr lang="sl-SI" smtClean="0"/>
              <a:t>23.5.2020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A303-ABFF-4958-9403-1105E1BEC81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ABD5-5B14-4C9F-A7A9-2EF069ADB306}" type="datetimeFigureOut">
              <a:rPr lang="sl-SI" smtClean="0"/>
              <a:t>23.5.2020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A303-ABFF-4958-9403-1105E1BEC81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ABD5-5B14-4C9F-A7A9-2EF069ADB306}" type="datetimeFigureOut">
              <a:rPr lang="sl-SI" smtClean="0"/>
              <a:t>23.5.2020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A303-ABFF-4958-9403-1105E1BEC81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ABD5-5B14-4C9F-A7A9-2EF069ADB306}" type="datetimeFigureOut">
              <a:rPr lang="sl-SI" smtClean="0"/>
              <a:t>23.5.2020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A303-ABFF-4958-9403-1105E1BEC81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ABD5-5B14-4C9F-A7A9-2EF069ADB306}" type="datetimeFigureOut">
              <a:rPr lang="sl-SI" smtClean="0"/>
              <a:t>23.5.2020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A303-ABFF-4958-9403-1105E1BEC81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ABD5-5B14-4C9F-A7A9-2EF069ADB306}" type="datetimeFigureOut">
              <a:rPr lang="sl-SI" smtClean="0"/>
              <a:t>23.5.2020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A303-ABFF-4958-9403-1105E1BEC81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ABD5-5B14-4C9F-A7A9-2EF069ADB306}" type="datetimeFigureOut">
              <a:rPr lang="sl-SI" smtClean="0"/>
              <a:t>23.5.2020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A303-ABFF-4958-9403-1105E1BEC81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ABD5-5B14-4C9F-A7A9-2EF069ADB306}" type="datetimeFigureOut">
              <a:rPr lang="sl-SI" smtClean="0"/>
              <a:t>23.5.2020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A303-ABFF-4958-9403-1105E1BEC81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ABD5-5B14-4C9F-A7A9-2EF069ADB306}" type="datetimeFigureOut">
              <a:rPr lang="sl-SI" smtClean="0"/>
              <a:t>23.5.2020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A303-ABFF-4958-9403-1105E1BEC81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ABD5-5B14-4C9F-A7A9-2EF069ADB306}" type="datetimeFigureOut">
              <a:rPr lang="sl-SI" smtClean="0"/>
              <a:t>23.5.2020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A303-ABFF-4958-9403-1105E1BEC81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AABD5-5B14-4C9F-A7A9-2EF069ADB306}" type="datetimeFigureOut">
              <a:rPr lang="sl-SI" smtClean="0"/>
              <a:t>23.5.2020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EA303-ABFF-4958-9403-1105E1BEC81B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sl-SI" sz="2400" b="1" dirty="0">
                <a:solidFill>
                  <a:srgbClr val="FF0000"/>
                </a:solidFill>
              </a:rPr>
              <a:t>REALIZEM (2. polovica 19. stol.)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70000" lnSpcReduction="20000"/>
          </a:bodyPr>
          <a:lstStyle/>
          <a:p>
            <a:r>
              <a:rPr lang="sl-SI" sz="2400" b="1" dirty="0">
                <a:solidFill>
                  <a:srgbClr val="7030A0"/>
                </a:solidFill>
              </a:rPr>
              <a:t>Nastal je kot odgovor na prejšnje obdobje, t. j. romantiko, ki je pudarjala predvsem čustva, domišljijo, visoke ideale, snov jemala iz preteklosti ...)</a:t>
            </a:r>
          </a:p>
          <a:p>
            <a:r>
              <a:rPr lang="sl-SI" sz="2400" b="1" dirty="0">
                <a:solidFill>
                  <a:srgbClr val="7030A0"/>
                </a:solidFill>
              </a:rPr>
              <a:t>Realizem pa poudarja </a:t>
            </a:r>
            <a:r>
              <a:rPr lang="sl-SI" sz="2400" b="1" u="sng" dirty="0">
                <a:solidFill>
                  <a:srgbClr val="FF0000"/>
                </a:solidFill>
              </a:rPr>
              <a:t>razumski pogled </a:t>
            </a:r>
            <a:r>
              <a:rPr lang="sl-SI" sz="2400" b="1" dirty="0">
                <a:solidFill>
                  <a:srgbClr val="7030A0"/>
                </a:solidFill>
              </a:rPr>
              <a:t>na svet.</a:t>
            </a:r>
          </a:p>
          <a:p>
            <a:r>
              <a:rPr lang="sl-SI" sz="2400" b="1" dirty="0">
                <a:solidFill>
                  <a:srgbClr val="7030A0"/>
                </a:solidFill>
              </a:rPr>
              <a:t>Pisatelje realiste zanima </a:t>
            </a:r>
            <a:r>
              <a:rPr lang="sl-SI" sz="2400" b="1" dirty="0">
                <a:solidFill>
                  <a:srgbClr val="00B050"/>
                </a:solidFill>
              </a:rPr>
              <a:t>sodobnost, socialne razmere </a:t>
            </a:r>
            <a:r>
              <a:rPr lang="sl-SI" sz="2400" b="1" dirty="0">
                <a:solidFill>
                  <a:srgbClr val="7030A0"/>
                </a:solidFill>
              </a:rPr>
              <a:t>(</a:t>
            </a:r>
            <a:r>
              <a:rPr lang="sl-SI" sz="2400" b="1" dirty="0">
                <a:solidFill>
                  <a:srgbClr val="00B050"/>
                </a:solidFill>
              </a:rPr>
              <a:t>nemoralnost meščanstva, revščina in posledično izseljevanje kmetov in delavcev, boj za ohranitev narodne identitete </a:t>
            </a:r>
            <a:r>
              <a:rPr lang="sl-SI" sz="2400" b="1" dirty="0">
                <a:solidFill>
                  <a:srgbClr val="7030A0"/>
                </a:solidFill>
              </a:rPr>
              <a:t>...)</a:t>
            </a:r>
          </a:p>
          <a:p>
            <a:r>
              <a:rPr lang="sl-SI" sz="2400" b="1" dirty="0">
                <a:solidFill>
                  <a:srgbClr val="7030A0"/>
                </a:solidFill>
              </a:rPr>
              <a:t>Življenja </a:t>
            </a:r>
            <a:r>
              <a:rPr lang="sl-SI" sz="2400" b="1" dirty="0">
                <a:solidFill>
                  <a:srgbClr val="FF0000"/>
                </a:solidFill>
              </a:rPr>
              <a:t>ne olepšujejo</a:t>
            </a:r>
            <a:r>
              <a:rPr lang="sl-SI" sz="2400" b="1" dirty="0">
                <a:solidFill>
                  <a:srgbClr val="7030A0"/>
                </a:solidFill>
              </a:rPr>
              <a:t>, zavezani so resnici.</a:t>
            </a:r>
          </a:p>
          <a:p>
            <a:r>
              <a:rPr lang="sl-SI" sz="2400" b="1" dirty="0">
                <a:solidFill>
                  <a:srgbClr val="7030A0"/>
                </a:solidFill>
              </a:rPr>
              <a:t>Realizmu sta se najbolj približala:</a:t>
            </a:r>
          </a:p>
          <a:p>
            <a:pPr>
              <a:buFontTx/>
              <a:buChar char="-"/>
            </a:pPr>
            <a:r>
              <a:rPr lang="sl-SI" sz="2400" b="1" u="sng" dirty="0">
                <a:solidFill>
                  <a:srgbClr val="FF0000"/>
                </a:solidFill>
              </a:rPr>
              <a:t>Janko Kersnik : </a:t>
            </a:r>
            <a:r>
              <a:rPr lang="sl-SI" sz="2400" b="1" dirty="0">
                <a:solidFill>
                  <a:srgbClr val="FF0000"/>
                </a:solidFill>
              </a:rPr>
              <a:t>Mačkova očeta – kratka realistična pripoved </a:t>
            </a:r>
            <a:r>
              <a:rPr lang="sl-SI" sz="2400" b="1" dirty="0">
                <a:solidFill>
                  <a:srgbClr val="7030A0"/>
                </a:solidFill>
              </a:rPr>
              <a:t>in </a:t>
            </a:r>
          </a:p>
          <a:p>
            <a:pPr>
              <a:buFontTx/>
              <a:buChar char="-"/>
            </a:pPr>
            <a:r>
              <a:rPr lang="sl-SI" sz="2400" b="1" u="sng" dirty="0">
                <a:solidFill>
                  <a:srgbClr val="FF0000"/>
                </a:solidFill>
              </a:rPr>
              <a:t>Ivan</a:t>
            </a:r>
            <a:r>
              <a:rPr lang="sl-SI" sz="2400" b="1" u="sng" dirty="0">
                <a:solidFill>
                  <a:srgbClr val="7030A0"/>
                </a:solidFill>
              </a:rPr>
              <a:t> </a:t>
            </a:r>
            <a:r>
              <a:rPr lang="sl-SI" sz="2400" b="1" u="sng" dirty="0">
                <a:solidFill>
                  <a:srgbClr val="FF0000"/>
                </a:solidFill>
              </a:rPr>
              <a:t>Tavčar: </a:t>
            </a:r>
            <a:r>
              <a:rPr lang="sl-SI" sz="2400" b="1" dirty="0">
                <a:solidFill>
                  <a:srgbClr val="FF0000"/>
                </a:solidFill>
              </a:rPr>
              <a:t>Tržačan – kratka realist. pripoved, </a:t>
            </a:r>
            <a:r>
              <a:rPr lang="sl-SI" sz="2400" b="1" u="sng" dirty="0">
                <a:solidFill>
                  <a:srgbClr val="FF0000"/>
                </a:solidFill>
              </a:rPr>
              <a:t>Visoška kronika </a:t>
            </a:r>
            <a:r>
              <a:rPr lang="sl-SI" sz="2400" b="1" dirty="0">
                <a:solidFill>
                  <a:srgbClr val="FF0000"/>
                </a:solidFill>
              </a:rPr>
              <a:t>– </a:t>
            </a:r>
            <a:r>
              <a:rPr lang="sl-SI" sz="2400" b="1" u="sng" dirty="0">
                <a:solidFill>
                  <a:srgbClr val="FF0000"/>
                </a:solidFill>
              </a:rPr>
              <a:t>zgod. roman</a:t>
            </a:r>
            <a:r>
              <a:rPr lang="sl-SI" sz="2400" b="1" dirty="0">
                <a:solidFill>
                  <a:srgbClr val="FF0000"/>
                </a:solidFill>
              </a:rPr>
              <a:t>.</a:t>
            </a:r>
          </a:p>
          <a:p>
            <a:r>
              <a:rPr lang="sl-SI" sz="2400" b="1" dirty="0">
                <a:solidFill>
                  <a:srgbClr val="7030A0"/>
                </a:solidFill>
              </a:rPr>
              <a:t>V tem obdobju so ustvarjali še: </a:t>
            </a:r>
          </a:p>
          <a:p>
            <a:r>
              <a:rPr lang="sl-SI" sz="2400" b="1" u="sng" dirty="0">
                <a:solidFill>
                  <a:srgbClr val="7030A0"/>
                </a:solidFill>
              </a:rPr>
              <a:t>Fran Levstik</a:t>
            </a:r>
            <a:r>
              <a:rPr lang="sl-SI" sz="2400" b="1" dirty="0">
                <a:solidFill>
                  <a:srgbClr val="7030A0"/>
                </a:solidFill>
              </a:rPr>
              <a:t>: Martin Krpan (umetna pripovedka; napisal je tudi </a:t>
            </a:r>
            <a:r>
              <a:rPr lang="sl-SI" sz="2400" b="1" u="sng" dirty="0">
                <a:solidFill>
                  <a:srgbClr val="7030A0"/>
                </a:solidFill>
              </a:rPr>
              <a:t>literarni program realizma,</a:t>
            </a: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      </a:t>
            </a:r>
            <a:r>
              <a:rPr lang="sl-SI" sz="2400" b="1" u="sng" dirty="0">
                <a:solidFill>
                  <a:srgbClr val="7030A0"/>
                </a:solidFill>
              </a:rPr>
              <a:t>Josip Jurčič</a:t>
            </a:r>
            <a:r>
              <a:rPr lang="sl-SI" sz="2400" b="1" dirty="0">
                <a:solidFill>
                  <a:srgbClr val="7030A0"/>
                </a:solidFill>
              </a:rPr>
              <a:t>: Deseti brat - 1. slov. roman, </a:t>
            </a: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      </a:t>
            </a:r>
            <a:r>
              <a:rPr lang="sl-SI" sz="2400" b="1" u="sng" dirty="0">
                <a:solidFill>
                  <a:srgbClr val="7030A0"/>
                </a:solidFill>
              </a:rPr>
              <a:t>Janez Trdina</a:t>
            </a:r>
            <a:r>
              <a:rPr lang="sl-SI" sz="2400" b="1" dirty="0">
                <a:solidFill>
                  <a:srgbClr val="7030A0"/>
                </a:solidFill>
              </a:rPr>
              <a:t>: Bajke in povesti o Gorjancih,</a:t>
            </a: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      </a:t>
            </a:r>
            <a:r>
              <a:rPr lang="sl-SI" sz="2400" b="1" u="sng" dirty="0">
                <a:solidFill>
                  <a:srgbClr val="7030A0"/>
                </a:solidFill>
              </a:rPr>
              <a:t>Simon Gregorčič: </a:t>
            </a:r>
            <a:r>
              <a:rPr lang="sl-SI" sz="2400" b="1" dirty="0">
                <a:solidFill>
                  <a:srgbClr val="7030A0"/>
                </a:solidFill>
              </a:rPr>
              <a:t>Soči, </a:t>
            </a: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      </a:t>
            </a:r>
            <a:r>
              <a:rPr lang="sl-SI" sz="2400" b="1" u="sng" dirty="0">
                <a:solidFill>
                  <a:srgbClr val="7030A0"/>
                </a:solidFill>
              </a:rPr>
              <a:t>Anton Aškerc </a:t>
            </a:r>
            <a:r>
              <a:rPr lang="sl-SI" sz="2400" b="1" dirty="0">
                <a:solidFill>
                  <a:srgbClr val="7030A0"/>
                </a:solidFill>
              </a:rPr>
              <a:t>(epski pesnik), </a:t>
            </a:r>
          </a:p>
          <a:p>
            <a:pPr>
              <a:buNone/>
            </a:pPr>
            <a:r>
              <a:rPr lang="sl-SI" sz="2400" b="1" dirty="0">
                <a:solidFill>
                  <a:srgbClr val="7030A0"/>
                </a:solidFill>
              </a:rPr>
              <a:t>      </a:t>
            </a:r>
            <a:r>
              <a:rPr lang="sl-SI" sz="2400" b="1" u="sng" dirty="0">
                <a:solidFill>
                  <a:srgbClr val="7030A0"/>
                </a:solidFill>
              </a:rPr>
              <a:t>Simon Jenko </a:t>
            </a:r>
            <a:r>
              <a:rPr lang="sl-SI" sz="2400" b="1" dirty="0">
                <a:solidFill>
                  <a:srgbClr val="7030A0"/>
                </a:solidFill>
              </a:rPr>
              <a:t>(pesnik in pisatelj)</a:t>
            </a:r>
          </a:p>
          <a:p>
            <a:pPr>
              <a:buNone/>
            </a:pPr>
            <a:r>
              <a:rPr lang="sl-SI" sz="2400" b="1" dirty="0">
                <a:solidFill>
                  <a:srgbClr val="00B050"/>
                </a:solidFill>
              </a:rPr>
              <a:t>                                                    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182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REALIZEM (2. polovica 19. stol.)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REALIZEM (2. polovica 19. stol.)</dc:title>
  <dc:creator>Marko</dc:creator>
  <cp:lastModifiedBy>Marko Kosmač</cp:lastModifiedBy>
  <cp:revision>13</cp:revision>
  <cp:lastPrinted>2017-05-17T09:47:57Z</cp:lastPrinted>
  <dcterms:created xsi:type="dcterms:W3CDTF">2014-05-13T16:03:07Z</dcterms:created>
  <dcterms:modified xsi:type="dcterms:W3CDTF">2020-05-23T12:59:21Z</dcterms:modified>
</cp:coreProperties>
</file>