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35763" cy="9866313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53" autoAdjust="0"/>
  </p:normalViewPr>
  <p:slideViewPr>
    <p:cSldViewPr>
      <p:cViewPr varScale="1">
        <p:scale>
          <a:sx n="81" d="100"/>
          <a:sy n="81" d="100"/>
        </p:scale>
        <p:origin x="1498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0AD42-5F6F-48E4-B1E0-02DFCD5E9BD0}" type="datetimeFigureOut">
              <a:rPr lang="sl-SI" smtClean="0"/>
              <a:t>15.5.2020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4584A-8ACF-4EA3-99E7-AAFA7645F3A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0AD42-5F6F-48E4-B1E0-02DFCD5E9BD0}" type="datetimeFigureOut">
              <a:rPr lang="sl-SI" smtClean="0"/>
              <a:t>15.5.2020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4584A-8ACF-4EA3-99E7-AAFA7645F3A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0AD42-5F6F-48E4-B1E0-02DFCD5E9BD0}" type="datetimeFigureOut">
              <a:rPr lang="sl-SI" smtClean="0"/>
              <a:t>15.5.2020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4584A-8ACF-4EA3-99E7-AAFA7645F3A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0AD42-5F6F-48E4-B1E0-02DFCD5E9BD0}" type="datetimeFigureOut">
              <a:rPr lang="sl-SI" smtClean="0"/>
              <a:t>15.5.2020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4584A-8ACF-4EA3-99E7-AAFA7645F3A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0AD42-5F6F-48E4-B1E0-02DFCD5E9BD0}" type="datetimeFigureOut">
              <a:rPr lang="sl-SI" smtClean="0"/>
              <a:t>15.5.2020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4584A-8ACF-4EA3-99E7-AAFA7645F3A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0AD42-5F6F-48E4-B1E0-02DFCD5E9BD0}" type="datetimeFigureOut">
              <a:rPr lang="sl-SI" smtClean="0"/>
              <a:t>15.5.2020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4584A-8ACF-4EA3-99E7-AAFA7645F3A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0AD42-5F6F-48E4-B1E0-02DFCD5E9BD0}" type="datetimeFigureOut">
              <a:rPr lang="sl-SI" smtClean="0"/>
              <a:t>15.5.2020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4584A-8ACF-4EA3-99E7-AAFA7645F3A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0AD42-5F6F-48E4-B1E0-02DFCD5E9BD0}" type="datetimeFigureOut">
              <a:rPr lang="sl-SI" smtClean="0"/>
              <a:t>15.5.2020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4584A-8ACF-4EA3-99E7-AAFA7645F3A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0AD42-5F6F-48E4-B1E0-02DFCD5E9BD0}" type="datetimeFigureOut">
              <a:rPr lang="sl-SI" smtClean="0"/>
              <a:t>15.5.2020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4584A-8ACF-4EA3-99E7-AAFA7645F3A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0AD42-5F6F-48E4-B1E0-02DFCD5E9BD0}" type="datetimeFigureOut">
              <a:rPr lang="sl-SI" smtClean="0"/>
              <a:t>15.5.2020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4584A-8ACF-4EA3-99E7-AAFA7645F3A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0AD42-5F6F-48E4-B1E0-02DFCD5E9BD0}" type="datetimeFigureOut">
              <a:rPr lang="sl-SI" smtClean="0"/>
              <a:t>15.5.2020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4584A-8ACF-4EA3-99E7-AAFA7645F3A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0AD42-5F6F-48E4-B1E0-02DFCD5E9BD0}" type="datetimeFigureOut">
              <a:rPr lang="sl-SI" smtClean="0"/>
              <a:t>15.5.2020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4584A-8ACF-4EA3-99E7-AAFA7645F3A1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r>
              <a:rPr lang="sl-SI" sz="2800" b="1" dirty="0">
                <a:solidFill>
                  <a:srgbClr val="FF0000"/>
                </a:solidFill>
              </a:rPr>
              <a:t>NEDOLOČNIK IN NAMENILNIK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l-SI" sz="2400" b="1" dirty="0">
                <a:solidFill>
                  <a:srgbClr val="7030A0"/>
                </a:solidFill>
              </a:rPr>
              <a:t>Glagolske oblike delimo na</a:t>
            </a:r>
          </a:p>
          <a:p>
            <a:pPr marL="457200" indent="-457200">
              <a:buAutoNum type="alphaLcParenR"/>
            </a:pPr>
            <a:r>
              <a:rPr lang="sl-SI" sz="2400" b="1" dirty="0">
                <a:solidFill>
                  <a:srgbClr val="00B050"/>
                </a:solidFill>
              </a:rPr>
              <a:t>osebne</a:t>
            </a:r>
            <a:r>
              <a:rPr lang="sl-SI" sz="2400" b="1" dirty="0">
                <a:solidFill>
                  <a:srgbClr val="7030A0"/>
                </a:solidFill>
              </a:rPr>
              <a:t> (jim lahko določimo osebo, število, čas …: </a:t>
            </a:r>
            <a:r>
              <a:rPr lang="sl-SI" sz="2400" b="1" dirty="0">
                <a:solidFill>
                  <a:srgbClr val="0070C0"/>
                </a:solidFill>
              </a:rPr>
              <a:t>piše, bi pisala, bo pisala, piši …</a:t>
            </a:r>
            <a:r>
              <a:rPr lang="sl-SI" sz="2400" b="1" dirty="0">
                <a:solidFill>
                  <a:srgbClr val="7030A0"/>
                </a:solidFill>
              </a:rPr>
              <a:t>) in </a:t>
            </a:r>
          </a:p>
          <a:p>
            <a:pPr marL="457200" indent="-457200">
              <a:buAutoNum type="alphaLcParenR"/>
            </a:pPr>
            <a:r>
              <a:rPr lang="sl-SI" sz="2400" b="1" dirty="0">
                <a:solidFill>
                  <a:srgbClr val="00B050"/>
                </a:solidFill>
              </a:rPr>
              <a:t>neosebne</a:t>
            </a:r>
            <a:r>
              <a:rPr lang="sl-SI" sz="2400" b="1" dirty="0">
                <a:solidFill>
                  <a:srgbClr val="7030A0"/>
                </a:solidFill>
              </a:rPr>
              <a:t> (ne izražajo osebe itd.)</a:t>
            </a:r>
          </a:p>
          <a:p>
            <a:pPr>
              <a:buNone/>
            </a:pPr>
            <a:r>
              <a:rPr lang="sl-SI" sz="2400" b="1" dirty="0">
                <a:solidFill>
                  <a:srgbClr val="7030A0"/>
                </a:solidFill>
              </a:rPr>
              <a:t>Neosebni glag. obliki sta: </a:t>
            </a:r>
            <a:r>
              <a:rPr lang="sl-SI" sz="2400" b="1" dirty="0">
                <a:solidFill>
                  <a:srgbClr val="00B050"/>
                </a:solidFill>
              </a:rPr>
              <a:t>NEDOLOČNIK se končuje na-ti ali -či </a:t>
            </a:r>
          </a:p>
          <a:p>
            <a:pPr>
              <a:buNone/>
            </a:pPr>
            <a:r>
              <a:rPr lang="sl-SI" sz="2400" b="1" dirty="0">
                <a:solidFill>
                  <a:srgbClr val="00B050"/>
                </a:solidFill>
              </a:rPr>
              <a:t>                                              NAMENILNIK se končuje na –t ali –č </a:t>
            </a:r>
          </a:p>
          <a:p>
            <a:pPr>
              <a:buNone/>
            </a:pPr>
            <a:r>
              <a:rPr lang="sl-SI" sz="2400" b="1" dirty="0">
                <a:solidFill>
                  <a:srgbClr val="7030A0"/>
                </a:solidFill>
              </a:rPr>
              <a:t>Primer rabe ene ali druge oblike, ko si sledita dva glagola:</a:t>
            </a:r>
          </a:p>
          <a:p>
            <a:pPr>
              <a:buNone/>
            </a:pPr>
            <a:r>
              <a:rPr lang="sl-SI" sz="2400" b="1" dirty="0">
                <a:solidFill>
                  <a:srgbClr val="7030A0"/>
                </a:solidFill>
              </a:rPr>
              <a:t>                  Ana </a:t>
            </a:r>
            <a:r>
              <a:rPr lang="sl-SI" sz="2400" b="1" dirty="0">
                <a:solidFill>
                  <a:srgbClr val="C00000"/>
                </a:solidFill>
              </a:rPr>
              <a:t>želi</a:t>
            </a:r>
            <a:r>
              <a:rPr lang="sl-SI" sz="2400" b="1" dirty="0">
                <a:solidFill>
                  <a:srgbClr val="00B0F0"/>
                </a:solidFill>
              </a:rPr>
              <a:t> </a:t>
            </a:r>
            <a:r>
              <a:rPr lang="sl-SI" sz="2400" b="1" dirty="0">
                <a:solidFill>
                  <a:srgbClr val="00B050"/>
                </a:solidFill>
              </a:rPr>
              <a:t>pomaga</a:t>
            </a:r>
            <a:r>
              <a:rPr lang="sl-SI" sz="2400" b="1" u="sng" dirty="0">
                <a:solidFill>
                  <a:srgbClr val="C00000"/>
                </a:solidFill>
              </a:rPr>
              <a:t>ti </a:t>
            </a:r>
            <a:r>
              <a:rPr lang="sl-SI" sz="2400" b="1" dirty="0">
                <a:solidFill>
                  <a:srgbClr val="7030A0"/>
                </a:solidFill>
              </a:rPr>
              <a:t>sošolki.</a:t>
            </a:r>
          </a:p>
          <a:p>
            <a:pPr>
              <a:buNone/>
            </a:pPr>
            <a:r>
              <a:rPr lang="sl-SI" sz="2400" b="1" dirty="0">
                <a:solidFill>
                  <a:srgbClr val="7030A0"/>
                </a:solidFill>
              </a:rPr>
              <a:t>                          </a:t>
            </a:r>
            <a:r>
              <a:rPr lang="sl-SI" sz="2000" b="1" u="sng" dirty="0">
                <a:solidFill>
                  <a:srgbClr val="7030A0"/>
                </a:solidFill>
              </a:rPr>
              <a:t>naklonski glag</a:t>
            </a:r>
            <a:r>
              <a:rPr lang="sl-SI" sz="2000" b="1" dirty="0">
                <a:solidFill>
                  <a:srgbClr val="7030A0"/>
                </a:solidFill>
              </a:rPr>
              <a:t>.   </a:t>
            </a:r>
            <a:r>
              <a:rPr lang="sl-SI" sz="2000" b="1" dirty="0">
                <a:solidFill>
                  <a:srgbClr val="00B050"/>
                </a:solidFill>
              </a:rPr>
              <a:t>NEDOLOČNIK</a:t>
            </a:r>
          </a:p>
          <a:p>
            <a:pPr>
              <a:buNone/>
            </a:pPr>
            <a:r>
              <a:rPr lang="sl-SI" sz="2000" b="1" dirty="0">
                <a:solidFill>
                  <a:srgbClr val="7030A0"/>
                </a:solidFill>
              </a:rPr>
              <a:t>                       osebna glag. oblika        neos. glag. obl.</a:t>
            </a:r>
          </a:p>
          <a:p>
            <a:pPr>
              <a:buNone/>
            </a:pPr>
            <a:endParaRPr lang="sl-SI" sz="2000" b="1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sl-SI" sz="2400" b="1" dirty="0">
                <a:solidFill>
                  <a:srgbClr val="7030A0"/>
                </a:solidFill>
              </a:rPr>
              <a:t>                 Ana </a:t>
            </a:r>
            <a:r>
              <a:rPr lang="sl-SI" sz="2400" b="1" dirty="0">
                <a:solidFill>
                  <a:srgbClr val="C00000"/>
                </a:solidFill>
              </a:rPr>
              <a:t>gre</a:t>
            </a:r>
            <a:r>
              <a:rPr lang="sl-SI" sz="2400" b="1" dirty="0">
                <a:solidFill>
                  <a:srgbClr val="7030A0"/>
                </a:solidFill>
              </a:rPr>
              <a:t> </a:t>
            </a:r>
            <a:r>
              <a:rPr lang="sl-SI" sz="2400" b="1" dirty="0">
                <a:solidFill>
                  <a:srgbClr val="00B050"/>
                </a:solidFill>
              </a:rPr>
              <a:t>pomaga</a:t>
            </a:r>
            <a:r>
              <a:rPr lang="sl-SI" sz="2400" b="1" u="sng" dirty="0">
                <a:solidFill>
                  <a:srgbClr val="C00000"/>
                </a:solidFill>
              </a:rPr>
              <a:t>t</a:t>
            </a:r>
            <a:r>
              <a:rPr lang="sl-SI" sz="2400" b="1" dirty="0">
                <a:solidFill>
                  <a:srgbClr val="FF0000"/>
                </a:solidFill>
              </a:rPr>
              <a:t> </a:t>
            </a:r>
            <a:r>
              <a:rPr lang="sl-SI" sz="2400" b="1" dirty="0">
                <a:solidFill>
                  <a:srgbClr val="7030A0"/>
                </a:solidFill>
              </a:rPr>
              <a:t>sošolki.</a:t>
            </a:r>
          </a:p>
          <a:p>
            <a:pPr>
              <a:buNone/>
            </a:pPr>
            <a:r>
              <a:rPr lang="sl-SI" sz="2000" b="1" dirty="0">
                <a:solidFill>
                  <a:srgbClr val="7030A0"/>
                </a:solidFill>
              </a:rPr>
              <a:t>                      glag.</a:t>
            </a:r>
            <a:r>
              <a:rPr lang="sl-SI" sz="2000" b="1" u="sng" dirty="0">
                <a:solidFill>
                  <a:srgbClr val="7030A0"/>
                </a:solidFill>
              </a:rPr>
              <a:t> premikanja   </a:t>
            </a:r>
            <a:r>
              <a:rPr lang="sl-SI" sz="2000" b="1" dirty="0">
                <a:solidFill>
                  <a:srgbClr val="00B050"/>
                </a:solidFill>
              </a:rPr>
              <a:t>NAMENILNIK </a:t>
            </a:r>
          </a:p>
          <a:p>
            <a:pPr>
              <a:buNone/>
            </a:pPr>
            <a:r>
              <a:rPr lang="sl-SI" sz="2000" b="1" dirty="0">
                <a:solidFill>
                  <a:srgbClr val="7030A0"/>
                </a:solidFill>
              </a:rPr>
              <a:t>                    os. glag. obl.                neos. glag. obl. </a:t>
            </a:r>
          </a:p>
          <a:p>
            <a:pPr>
              <a:buNone/>
            </a:pPr>
            <a:endParaRPr lang="sl-SI" sz="2400" b="1" dirty="0"/>
          </a:p>
          <a:p>
            <a:pPr>
              <a:buNone/>
            </a:pPr>
            <a:endParaRPr lang="sl-SI" sz="2400" dirty="0"/>
          </a:p>
        </p:txBody>
      </p:sp>
      <p:cxnSp>
        <p:nvCxnSpPr>
          <p:cNvPr id="3" name="Raven puščični povezovalnik 2"/>
          <p:cNvCxnSpPr/>
          <p:nvPr/>
        </p:nvCxnSpPr>
        <p:spPr>
          <a:xfrm>
            <a:off x="2339752" y="3789040"/>
            <a:ext cx="216024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en puščični povezovalnik 7"/>
          <p:cNvCxnSpPr/>
          <p:nvPr/>
        </p:nvCxnSpPr>
        <p:spPr>
          <a:xfrm>
            <a:off x="3491880" y="3789040"/>
            <a:ext cx="504056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en puščični povezovalnik 12"/>
          <p:cNvCxnSpPr/>
          <p:nvPr/>
        </p:nvCxnSpPr>
        <p:spPr>
          <a:xfrm>
            <a:off x="3419872" y="5229200"/>
            <a:ext cx="432048" cy="72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FC42B59-CBA5-4E75-83F2-AD33E9FF8C64}"/>
              </a:ext>
            </a:extLst>
          </p:cNvPr>
          <p:cNvCxnSpPr/>
          <p:nvPr/>
        </p:nvCxnSpPr>
        <p:spPr>
          <a:xfrm>
            <a:off x="2771800" y="4149080"/>
            <a:ext cx="0" cy="144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F3DF8D1-47DE-4971-9712-1692ED41F12E}"/>
              </a:ext>
            </a:extLst>
          </p:cNvPr>
          <p:cNvCxnSpPr/>
          <p:nvPr/>
        </p:nvCxnSpPr>
        <p:spPr>
          <a:xfrm>
            <a:off x="4644008" y="4149080"/>
            <a:ext cx="0" cy="144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06C781E-62C6-408C-A21C-B54FCBC894AF}"/>
              </a:ext>
            </a:extLst>
          </p:cNvPr>
          <p:cNvCxnSpPr/>
          <p:nvPr/>
        </p:nvCxnSpPr>
        <p:spPr>
          <a:xfrm flipH="1">
            <a:off x="2339752" y="5517232"/>
            <a:ext cx="108012" cy="144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B508800-FE4A-4F68-9876-1974BD6B264A}"/>
              </a:ext>
            </a:extLst>
          </p:cNvPr>
          <p:cNvCxnSpPr/>
          <p:nvPr/>
        </p:nvCxnSpPr>
        <p:spPr>
          <a:xfrm>
            <a:off x="4283968" y="5517232"/>
            <a:ext cx="0" cy="144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A8A18D1-3528-4BF3-840B-684B0D83819A}"/>
              </a:ext>
            </a:extLst>
          </p:cNvPr>
          <p:cNvCxnSpPr/>
          <p:nvPr/>
        </p:nvCxnSpPr>
        <p:spPr>
          <a:xfrm>
            <a:off x="2339752" y="5229200"/>
            <a:ext cx="0" cy="72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l-SI" sz="2400" b="1" dirty="0">
                <a:solidFill>
                  <a:srgbClr val="FF0000"/>
                </a:solidFill>
              </a:rPr>
              <a:t>         Kdaj uporabljamo nedoločnik in kdaj namenilnik?</a:t>
            </a:r>
          </a:p>
          <a:p>
            <a:pPr>
              <a:buNone/>
            </a:pPr>
            <a:endParaRPr lang="sl-SI" sz="2400" dirty="0"/>
          </a:p>
          <a:p>
            <a:pPr>
              <a:buNone/>
            </a:pPr>
            <a:r>
              <a:rPr lang="sl-SI" sz="2400" b="1" dirty="0">
                <a:solidFill>
                  <a:srgbClr val="7030A0"/>
                </a:solidFill>
              </a:rPr>
              <a:t>a) </a:t>
            </a:r>
            <a:r>
              <a:rPr lang="sl-SI" sz="2400" b="1" u="sng" dirty="0">
                <a:solidFill>
                  <a:srgbClr val="C00000"/>
                </a:solidFill>
              </a:rPr>
              <a:t>NEDOLOČNIK</a:t>
            </a:r>
            <a:r>
              <a:rPr lang="sl-SI" sz="2400" b="1" dirty="0">
                <a:solidFill>
                  <a:srgbClr val="7030A0"/>
                </a:solidFill>
              </a:rPr>
              <a:t> (govori</a:t>
            </a:r>
            <a:r>
              <a:rPr lang="sl-SI" sz="2400" b="1" u="sng" dirty="0">
                <a:solidFill>
                  <a:srgbClr val="C00000"/>
                </a:solidFill>
              </a:rPr>
              <a:t>ti</a:t>
            </a:r>
            <a:r>
              <a:rPr lang="sl-SI" sz="2400" b="1" dirty="0">
                <a:solidFill>
                  <a:srgbClr val="7030A0"/>
                </a:solidFill>
              </a:rPr>
              <a:t>, pisa</a:t>
            </a:r>
            <a:r>
              <a:rPr lang="sl-SI" sz="2400" b="1" u="sng" dirty="0">
                <a:solidFill>
                  <a:srgbClr val="C00000"/>
                </a:solidFill>
              </a:rPr>
              <a:t>ti, </a:t>
            </a:r>
            <a:r>
              <a:rPr lang="sl-SI" sz="2400" b="1" dirty="0">
                <a:solidFill>
                  <a:srgbClr val="7030A0"/>
                </a:solidFill>
              </a:rPr>
              <a:t>pomaga</a:t>
            </a:r>
            <a:r>
              <a:rPr lang="sl-SI" sz="2400" b="1" u="sng" dirty="0">
                <a:solidFill>
                  <a:srgbClr val="C00000"/>
                </a:solidFill>
              </a:rPr>
              <a:t>ti</a:t>
            </a:r>
            <a:r>
              <a:rPr lang="sl-SI" sz="2400" b="1" dirty="0">
                <a:solidFill>
                  <a:srgbClr val="7030A0"/>
                </a:solidFill>
              </a:rPr>
              <a:t> ... stri</a:t>
            </a:r>
            <a:r>
              <a:rPr lang="sl-SI" sz="2400" b="1" u="sng" dirty="0">
                <a:solidFill>
                  <a:srgbClr val="C00000"/>
                </a:solidFill>
              </a:rPr>
              <a:t>či</a:t>
            </a:r>
            <a:r>
              <a:rPr lang="sl-SI" sz="2400" b="1" dirty="0">
                <a:solidFill>
                  <a:srgbClr val="7030A0"/>
                </a:solidFill>
              </a:rPr>
              <a:t>, pe</a:t>
            </a:r>
            <a:r>
              <a:rPr lang="sl-SI" sz="2400" b="1" u="sng" dirty="0">
                <a:solidFill>
                  <a:srgbClr val="C00000"/>
                </a:solidFill>
              </a:rPr>
              <a:t>či</a:t>
            </a:r>
            <a:r>
              <a:rPr lang="sl-SI" sz="2400" b="1" dirty="0">
                <a:solidFill>
                  <a:srgbClr val="7030A0"/>
                </a:solidFill>
              </a:rPr>
              <a:t>, te</a:t>
            </a:r>
            <a:r>
              <a:rPr lang="sl-SI" sz="2400" b="1" dirty="0">
                <a:solidFill>
                  <a:srgbClr val="C00000"/>
                </a:solidFill>
              </a:rPr>
              <a:t>či</a:t>
            </a:r>
            <a:r>
              <a:rPr lang="sl-SI" sz="2400" b="1" dirty="0">
                <a:solidFill>
                  <a:srgbClr val="7030A0"/>
                </a:solidFill>
              </a:rPr>
              <a:t>, re</a:t>
            </a:r>
            <a:r>
              <a:rPr lang="sl-SI" sz="2400" b="1" u="sng" dirty="0">
                <a:solidFill>
                  <a:srgbClr val="C00000"/>
                </a:solidFill>
              </a:rPr>
              <a:t>či</a:t>
            </a:r>
            <a:r>
              <a:rPr lang="sl-SI" sz="2400" b="1" dirty="0">
                <a:solidFill>
                  <a:srgbClr val="7030A0"/>
                </a:solidFill>
              </a:rPr>
              <a:t>, vre</a:t>
            </a:r>
            <a:r>
              <a:rPr lang="sl-SI" sz="2400" b="1" u="sng" dirty="0">
                <a:solidFill>
                  <a:srgbClr val="C00000"/>
                </a:solidFill>
              </a:rPr>
              <a:t>či</a:t>
            </a:r>
            <a:r>
              <a:rPr lang="sl-SI" sz="2400" b="1" dirty="0">
                <a:solidFill>
                  <a:srgbClr val="7030A0"/>
                </a:solidFill>
              </a:rPr>
              <a:t>, stre</a:t>
            </a:r>
            <a:r>
              <a:rPr lang="sl-SI" sz="2400" b="1" u="sng" dirty="0">
                <a:solidFill>
                  <a:srgbClr val="C00000"/>
                </a:solidFill>
              </a:rPr>
              <a:t>či</a:t>
            </a:r>
            <a:r>
              <a:rPr lang="sl-SI" sz="2400" b="1" dirty="0">
                <a:solidFill>
                  <a:srgbClr val="7030A0"/>
                </a:solidFill>
              </a:rPr>
              <a:t> ...) pišemo za </a:t>
            </a:r>
            <a:r>
              <a:rPr lang="sl-SI" sz="2400" b="1" u="sng" dirty="0">
                <a:solidFill>
                  <a:srgbClr val="FF0000"/>
                </a:solidFill>
              </a:rPr>
              <a:t>naklonskimi glagoli</a:t>
            </a:r>
            <a:r>
              <a:rPr lang="sl-SI" sz="2400" b="1" dirty="0">
                <a:solidFill>
                  <a:srgbClr val="7030A0"/>
                </a:solidFill>
              </a:rPr>
              <a:t>, kot so:</a:t>
            </a:r>
          </a:p>
          <a:p>
            <a:pPr>
              <a:buNone/>
            </a:pPr>
            <a:r>
              <a:rPr lang="sl-SI" sz="2400" b="1" dirty="0">
                <a:solidFill>
                  <a:srgbClr val="7030A0"/>
                </a:solidFill>
              </a:rPr>
              <a:t>            </a:t>
            </a:r>
            <a:r>
              <a:rPr lang="sl-SI" sz="2400" b="1" dirty="0">
                <a:solidFill>
                  <a:srgbClr val="FF0000"/>
                </a:solidFill>
              </a:rPr>
              <a:t>želim, hočem, moram, smem, treba je ...</a:t>
            </a:r>
          </a:p>
          <a:p>
            <a:pPr>
              <a:buNone/>
            </a:pPr>
            <a:r>
              <a:rPr lang="sl-SI" sz="2400" b="1" dirty="0">
                <a:solidFill>
                  <a:srgbClr val="FF0000"/>
                </a:solidFill>
              </a:rPr>
              <a:t>                   in </a:t>
            </a:r>
            <a:r>
              <a:rPr lang="sl-SI" sz="2400" b="1" u="sng" dirty="0">
                <a:solidFill>
                  <a:srgbClr val="FF0000"/>
                </a:solidFill>
              </a:rPr>
              <a:t>faznimi glagoli </a:t>
            </a:r>
            <a:r>
              <a:rPr lang="sl-SI" sz="2400" b="1" dirty="0">
                <a:solidFill>
                  <a:srgbClr val="FF0000"/>
                </a:solidFill>
              </a:rPr>
              <a:t>(začnem, je končal, bo nehal ...)</a:t>
            </a:r>
          </a:p>
          <a:p>
            <a:pPr>
              <a:buNone/>
            </a:pPr>
            <a:endParaRPr lang="sl-SI" sz="24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sl-SI" sz="2400" b="1" dirty="0">
                <a:solidFill>
                  <a:srgbClr val="7030A0"/>
                </a:solidFill>
              </a:rPr>
              <a:t> Primer: Popoldne </a:t>
            </a:r>
            <a:r>
              <a:rPr lang="sl-SI" sz="2400" b="1" u="sng" dirty="0">
                <a:solidFill>
                  <a:srgbClr val="0070C0"/>
                </a:solidFill>
              </a:rPr>
              <a:t>moram</a:t>
            </a:r>
            <a:r>
              <a:rPr lang="sl-SI" sz="2400" b="1" dirty="0">
                <a:solidFill>
                  <a:srgbClr val="0070C0"/>
                </a:solidFill>
              </a:rPr>
              <a:t> napisa</a:t>
            </a:r>
            <a:r>
              <a:rPr lang="sl-SI" sz="2400" b="1" u="sng" dirty="0">
                <a:solidFill>
                  <a:srgbClr val="C00000"/>
                </a:solidFill>
              </a:rPr>
              <a:t>ti </a:t>
            </a:r>
            <a:r>
              <a:rPr lang="sl-SI" sz="2400" b="1" dirty="0">
                <a:solidFill>
                  <a:srgbClr val="7030A0"/>
                </a:solidFill>
              </a:rPr>
              <a:t>nalogo.</a:t>
            </a:r>
          </a:p>
          <a:p>
            <a:pPr>
              <a:buNone/>
            </a:pPr>
            <a:r>
              <a:rPr lang="sl-SI" sz="2400" b="1" dirty="0">
                <a:solidFill>
                  <a:srgbClr val="7030A0"/>
                </a:solidFill>
              </a:rPr>
              <a:t>               Jutri </a:t>
            </a:r>
            <a:r>
              <a:rPr lang="sl-SI" sz="2400" b="1" u="sng" dirty="0">
                <a:solidFill>
                  <a:srgbClr val="0070C0"/>
                </a:solidFill>
              </a:rPr>
              <a:t>začnem</a:t>
            </a:r>
            <a:r>
              <a:rPr lang="sl-SI" sz="2400" b="1" dirty="0">
                <a:solidFill>
                  <a:srgbClr val="7030A0"/>
                </a:solidFill>
              </a:rPr>
              <a:t> </a:t>
            </a:r>
            <a:r>
              <a:rPr lang="sl-SI" sz="2400" b="1" dirty="0">
                <a:solidFill>
                  <a:srgbClr val="0070C0"/>
                </a:solidFill>
              </a:rPr>
              <a:t>bra</a:t>
            </a:r>
            <a:r>
              <a:rPr lang="sl-SI" sz="2400" b="1" u="sng" dirty="0">
                <a:solidFill>
                  <a:srgbClr val="C00000"/>
                </a:solidFill>
              </a:rPr>
              <a:t>ti</a:t>
            </a:r>
            <a:r>
              <a:rPr lang="sl-SI" sz="2400" b="1" dirty="0">
                <a:solidFill>
                  <a:srgbClr val="7030A0"/>
                </a:solidFill>
              </a:rPr>
              <a:t> knjigo.       </a:t>
            </a:r>
          </a:p>
          <a:p>
            <a:pPr>
              <a:buNone/>
            </a:pPr>
            <a:endParaRPr lang="sl-SI" sz="2400" b="1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sl-SI" sz="2400" b="1" dirty="0">
                <a:solidFill>
                  <a:srgbClr val="7030A0"/>
                </a:solidFill>
              </a:rPr>
              <a:t>b)</a:t>
            </a:r>
            <a:r>
              <a:rPr lang="sl-SI" sz="2400" b="1" dirty="0">
                <a:solidFill>
                  <a:srgbClr val="C00000"/>
                </a:solidFill>
              </a:rPr>
              <a:t> </a:t>
            </a:r>
            <a:r>
              <a:rPr lang="sl-SI" sz="2400" b="1" u="sng" dirty="0">
                <a:solidFill>
                  <a:srgbClr val="C00000"/>
                </a:solidFill>
              </a:rPr>
              <a:t>NAMENILNIK </a:t>
            </a:r>
            <a:r>
              <a:rPr lang="sl-SI" sz="2400" b="1" dirty="0">
                <a:solidFill>
                  <a:srgbClr val="7030A0"/>
                </a:solidFill>
              </a:rPr>
              <a:t>( govori</a:t>
            </a:r>
            <a:r>
              <a:rPr lang="sl-SI" sz="2400" b="1" u="sng" dirty="0">
                <a:solidFill>
                  <a:srgbClr val="C00000"/>
                </a:solidFill>
              </a:rPr>
              <a:t>t</a:t>
            </a:r>
            <a:r>
              <a:rPr lang="sl-SI" sz="2400" b="1" dirty="0">
                <a:solidFill>
                  <a:srgbClr val="7030A0"/>
                </a:solidFill>
              </a:rPr>
              <a:t>, pisa</a:t>
            </a:r>
            <a:r>
              <a:rPr lang="sl-SI" sz="2400" b="1" u="sng" dirty="0">
                <a:solidFill>
                  <a:srgbClr val="C00000"/>
                </a:solidFill>
              </a:rPr>
              <a:t>t</a:t>
            </a:r>
            <a:r>
              <a:rPr lang="sl-SI" sz="2400" b="1" dirty="0">
                <a:solidFill>
                  <a:srgbClr val="7030A0"/>
                </a:solidFill>
              </a:rPr>
              <a:t>, pomaga</a:t>
            </a:r>
            <a:r>
              <a:rPr lang="sl-SI" sz="2400" b="1" u="sng" dirty="0">
                <a:solidFill>
                  <a:srgbClr val="C00000"/>
                </a:solidFill>
              </a:rPr>
              <a:t>t</a:t>
            </a:r>
            <a:r>
              <a:rPr lang="sl-SI" sz="2400" b="1" dirty="0">
                <a:solidFill>
                  <a:srgbClr val="C00000"/>
                </a:solidFill>
              </a:rPr>
              <a:t> </a:t>
            </a:r>
            <a:r>
              <a:rPr lang="sl-SI" sz="2400" b="1" dirty="0">
                <a:solidFill>
                  <a:srgbClr val="7030A0"/>
                </a:solidFill>
              </a:rPr>
              <a:t>... stre</a:t>
            </a:r>
            <a:r>
              <a:rPr lang="sl-SI" sz="2400" b="1" u="sng" dirty="0">
                <a:solidFill>
                  <a:srgbClr val="C00000"/>
                </a:solidFill>
              </a:rPr>
              <a:t>č</a:t>
            </a:r>
            <a:r>
              <a:rPr lang="sl-SI" sz="2400" b="1" dirty="0">
                <a:solidFill>
                  <a:srgbClr val="7030A0"/>
                </a:solidFill>
              </a:rPr>
              <a:t>, pe</a:t>
            </a:r>
            <a:r>
              <a:rPr lang="sl-SI" sz="2400" b="1" u="sng" dirty="0">
                <a:solidFill>
                  <a:srgbClr val="C00000"/>
                </a:solidFill>
              </a:rPr>
              <a:t>č</a:t>
            </a:r>
            <a:r>
              <a:rPr lang="sl-SI" sz="2400" b="1" dirty="0">
                <a:solidFill>
                  <a:srgbClr val="7030A0"/>
                </a:solidFill>
              </a:rPr>
              <a:t>, te</a:t>
            </a:r>
            <a:r>
              <a:rPr lang="sl-SI" sz="2400" b="1" u="sng" dirty="0">
                <a:solidFill>
                  <a:srgbClr val="C00000"/>
                </a:solidFill>
              </a:rPr>
              <a:t>č</a:t>
            </a:r>
            <a:r>
              <a:rPr lang="sl-SI" sz="2400" b="1" dirty="0">
                <a:solidFill>
                  <a:srgbClr val="7030A0"/>
                </a:solidFill>
              </a:rPr>
              <a:t>, vre</a:t>
            </a:r>
            <a:r>
              <a:rPr lang="sl-SI" sz="2400" b="1" u="sng" dirty="0">
                <a:solidFill>
                  <a:srgbClr val="C00000"/>
                </a:solidFill>
              </a:rPr>
              <a:t>č</a:t>
            </a:r>
            <a:r>
              <a:rPr lang="sl-SI" sz="2400" b="1" dirty="0">
                <a:solidFill>
                  <a:srgbClr val="7030A0"/>
                </a:solidFill>
              </a:rPr>
              <a:t>, stre</a:t>
            </a:r>
            <a:r>
              <a:rPr lang="sl-SI" sz="2400" b="1" u="sng" dirty="0">
                <a:solidFill>
                  <a:srgbClr val="C00000"/>
                </a:solidFill>
              </a:rPr>
              <a:t>č</a:t>
            </a:r>
            <a:r>
              <a:rPr lang="sl-SI" sz="2400" b="1" dirty="0">
                <a:solidFill>
                  <a:srgbClr val="00B050"/>
                </a:solidFill>
              </a:rPr>
              <a:t> </a:t>
            </a:r>
            <a:r>
              <a:rPr lang="sl-SI" sz="2400" b="1" dirty="0">
                <a:solidFill>
                  <a:srgbClr val="7030A0"/>
                </a:solidFill>
              </a:rPr>
              <a:t>...) pišemo za </a:t>
            </a:r>
            <a:r>
              <a:rPr lang="sl-SI" sz="2400" b="1" u="sng" dirty="0">
                <a:solidFill>
                  <a:srgbClr val="FF0000"/>
                </a:solidFill>
              </a:rPr>
              <a:t>glagoli premikanja</a:t>
            </a:r>
            <a:r>
              <a:rPr lang="sl-SI" sz="2400" b="1" dirty="0">
                <a:solidFill>
                  <a:srgbClr val="7030A0"/>
                </a:solidFill>
              </a:rPr>
              <a:t>, kot so: </a:t>
            </a:r>
            <a:r>
              <a:rPr lang="sl-SI" sz="2400" b="1" dirty="0">
                <a:solidFill>
                  <a:srgbClr val="FF0000"/>
                </a:solidFill>
              </a:rPr>
              <a:t>grem, bom tekel, pridem, hitim, pojdi ...</a:t>
            </a:r>
          </a:p>
          <a:p>
            <a:pPr>
              <a:buNone/>
            </a:pPr>
            <a:endParaRPr lang="sl-SI" sz="24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sl-SI" sz="2400" b="1" dirty="0">
                <a:solidFill>
                  <a:srgbClr val="7030A0"/>
                </a:solidFill>
              </a:rPr>
              <a:t>Primer: </a:t>
            </a:r>
            <a:r>
              <a:rPr lang="sl-SI" sz="2400" b="1" u="sng" dirty="0">
                <a:solidFill>
                  <a:srgbClr val="0070C0"/>
                </a:solidFill>
              </a:rPr>
              <a:t>Grem</a:t>
            </a:r>
            <a:r>
              <a:rPr lang="sl-SI" sz="2400" b="1" dirty="0">
                <a:solidFill>
                  <a:srgbClr val="0070C0"/>
                </a:solidFill>
              </a:rPr>
              <a:t> napisa</a:t>
            </a:r>
            <a:r>
              <a:rPr lang="sl-SI" sz="2400" b="1" u="sng" dirty="0">
                <a:solidFill>
                  <a:srgbClr val="C00000"/>
                </a:solidFill>
              </a:rPr>
              <a:t>t</a:t>
            </a:r>
            <a:r>
              <a:rPr lang="sl-SI" sz="2400" b="1" dirty="0">
                <a:solidFill>
                  <a:srgbClr val="0070C0"/>
                </a:solidFill>
              </a:rPr>
              <a:t> </a:t>
            </a:r>
            <a:r>
              <a:rPr lang="sl-SI" sz="2400" b="1" dirty="0">
                <a:solidFill>
                  <a:srgbClr val="7030A0"/>
                </a:solidFill>
              </a:rPr>
              <a:t>nalogo.      </a:t>
            </a:r>
            <a:r>
              <a:rPr lang="sl-SI" sz="2400" b="1" u="sng" dirty="0">
                <a:solidFill>
                  <a:srgbClr val="0070C0"/>
                </a:solidFill>
              </a:rPr>
              <a:t>Hitim</a:t>
            </a:r>
            <a:r>
              <a:rPr lang="sl-SI" sz="2400" b="1" dirty="0">
                <a:solidFill>
                  <a:srgbClr val="0070C0"/>
                </a:solidFill>
              </a:rPr>
              <a:t> kuha</a:t>
            </a:r>
            <a:r>
              <a:rPr lang="sl-SI" sz="2400" b="1" u="sng" dirty="0">
                <a:solidFill>
                  <a:srgbClr val="C00000"/>
                </a:solidFill>
              </a:rPr>
              <a:t>t </a:t>
            </a:r>
            <a:r>
              <a:rPr lang="sl-SI" sz="2400" b="1" dirty="0">
                <a:solidFill>
                  <a:srgbClr val="7030A0"/>
                </a:solidFill>
              </a:rPr>
              <a:t>kosilo.</a:t>
            </a:r>
          </a:p>
          <a:p>
            <a:pPr>
              <a:buNone/>
            </a:pPr>
            <a:endParaRPr lang="sl-SI" sz="2400" b="1" dirty="0">
              <a:solidFill>
                <a:srgbClr val="7030A0"/>
              </a:solidFill>
            </a:endParaRPr>
          </a:p>
        </p:txBody>
      </p:sp>
      <p:cxnSp>
        <p:nvCxnSpPr>
          <p:cNvPr id="9" name="Raven puščični povezovalnik 8"/>
          <p:cNvCxnSpPr/>
          <p:nvPr/>
        </p:nvCxnSpPr>
        <p:spPr>
          <a:xfrm flipH="1">
            <a:off x="2051720" y="4581128"/>
            <a:ext cx="2160240" cy="1008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C559A83-1DF1-4024-BBDA-90BBE2C753E8}"/>
              </a:ext>
            </a:extLst>
          </p:cNvPr>
          <p:cNvCxnSpPr/>
          <p:nvPr/>
        </p:nvCxnSpPr>
        <p:spPr>
          <a:xfrm flipH="1">
            <a:off x="3419872" y="1916832"/>
            <a:ext cx="1368152" cy="12241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C91973F-0CB1-4D83-B6C4-D53C151C6374}"/>
              </a:ext>
            </a:extLst>
          </p:cNvPr>
          <p:cNvCxnSpPr/>
          <p:nvPr/>
        </p:nvCxnSpPr>
        <p:spPr>
          <a:xfrm flipH="1">
            <a:off x="2483768" y="2636912"/>
            <a:ext cx="216024" cy="792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244</Words>
  <Application>Microsoft Office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NEDOLOČNIK IN NAMENILNIK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NEDOLOČNIK IN NAMENILNIK</dc:title>
  <dc:creator>Marko</dc:creator>
  <cp:lastModifiedBy>Marko Kosmač</cp:lastModifiedBy>
  <cp:revision>16</cp:revision>
  <cp:lastPrinted>2018-03-28T06:51:16Z</cp:lastPrinted>
  <dcterms:created xsi:type="dcterms:W3CDTF">2014-04-01T18:49:19Z</dcterms:created>
  <dcterms:modified xsi:type="dcterms:W3CDTF">2020-05-15T12:18:54Z</dcterms:modified>
</cp:coreProperties>
</file>