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9" d="100"/>
          <a:sy n="99" d="100"/>
        </p:scale>
        <p:origin x="216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ELEMENTI V PERIODNEM SISTEMU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ALKALIJSKE IN ZEMLJOALKALIJSKE KOVINE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836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ALKALIJSKE IN ZEMLJOALKALIJSKE KOVINE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ALKALIJSKE KOVINE so kovine iz prve skupine v periodnem sistemu. To so: litij, natrij, kalij, rubidij, cezij in francij. (Pazi – vodik, čeprav je v periodnem sistemu napisan nad litijem in sodi v prvo skupino, ne sodi med kovine!)</a:t>
            </a:r>
          </a:p>
          <a:p>
            <a:r>
              <a:rPr lang="sl-SI" dirty="0" smtClean="0"/>
              <a:t>ZEMLJOALKALIJSKE KOVINE so kovine iz druge skupine v periodnem sistemu. To so: berilij, magnezij, kalcij, stroncij,barij in radij.</a:t>
            </a:r>
          </a:p>
          <a:p>
            <a:r>
              <a:rPr lang="sl-SI" dirty="0" smtClean="0"/>
              <a:t>Francij in radij sta radioaktivni kovini in ju ne bomo obravnavali!</a:t>
            </a:r>
          </a:p>
          <a:p>
            <a:r>
              <a:rPr lang="sl-SI" dirty="0" smtClean="0"/>
              <a:t>Oglejte si tabelo na naslednji strani. Iz tabele se bomo naučili nekaj o lastnostih alkalijskih in zemljoalkalijskih kovin.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7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ALKALIJSKE IN ZEMLJOALKALIJSKE KOVINE - LASTNOSTI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907188"/>
              </p:ext>
            </p:extLst>
          </p:nvPr>
        </p:nvGraphicFramePr>
        <p:xfrm>
          <a:off x="1726329" y="2185115"/>
          <a:ext cx="10056265" cy="27268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ALKALIJSKE KOVINE</a:t>
                      </a:r>
                      <a:endParaRPr lang="it-IT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ZEMLJOALKALIJSKE KOVINE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Li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Na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Rb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Cs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Be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Mg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Ca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Sr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Ba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047">
                <a:tc>
                  <a:txBody>
                    <a:bodyPr/>
                    <a:lstStyle/>
                    <a:p>
                      <a:r>
                        <a:rPr lang="sl-SI" dirty="0" smtClean="0"/>
                        <a:t>Tališče</a:t>
                      </a:r>
                      <a:r>
                        <a:rPr lang="sl-SI" baseline="0" dirty="0" smtClean="0"/>
                        <a:t> (°C)</a:t>
                      </a:r>
                      <a:endParaRPr lang="it-IT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181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98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63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39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28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1287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651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842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777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727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Vrelišče</a:t>
                      </a:r>
                      <a:r>
                        <a:rPr lang="sl-SI" baseline="0" dirty="0" smtClean="0"/>
                        <a:t> (°C)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1342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883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759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688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671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2469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1090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1484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1382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1897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Gostota (g/mL)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0,534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0,971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0,862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1,53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1,87</a:t>
                      </a:r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1,85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1,74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1,55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2,54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3,5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9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ALKALIJSKE IN ZEMLJOALKALIJSKE KOVINE - LASTNOSTI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TALIŠČA IN VRELIŠČA </a:t>
            </a:r>
            <a:r>
              <a:rPr lang="sl-SI" dirty="0" smtClean="0">
                <a:solidFill>
                  <a:schemeClr val="tx1"/>
                </a:solidFill>
              </a:rPr>
              <a:t>– Alkalijske kovine imajo nizka tališča in vrelišča v primerjavi z ostalimi kovinami. Po skupini navzdol se tališča in vrelišča nižajo. Vrelišča in tališča zemljoalkalijskih kovin so višja.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GOSTOTA</a:t>
            </a:r>
            <a:r>
              <a:rPr lang="sl-SI" dirty="0" smtClean="0">
                <a:solidFill>
                  <a:schemeClr val="tx1"/>
                </a:solidFill>
              </a:rPr>
              <a:t> – Alkalijske kovine imajo nizke gostote. Tiste z gostoto manj kot 1 plavajo na vodi. Poišči jih v tabeli. Gostote zemljoalkalijskih kovin so nekoliko višje, a še vedno nizke v primerjavi s prehodnimi kovinami.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REAKTIVNOST </a:t>
            </a:r>
            <a:r>
              <a:rPr lang="sl-SI" dirty="0" smtClean="0">
                <a:solidFill>
                  <a:schemeClr val="tx1"/>
                </a:solidFill>
              </a:rPr>
              <a:t>- 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Alkalijske kovine so zelo reaktivne. Reaktivnost narašča po skupini navzdol. Zaradi njihove reaktivnosti hranimo litij, natrij in kalij v nereaktivni tekočini – petroleju, rubidij in cezij pa v zataljenih ampulah.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Zaradi njihove reaktivnosti te kovine najdemo v naravi zgolj v spojinah, ki so v naravi tudi zelo razširjene (pomisli na kuhinjsko sol NaCl ali apnenec CaCO</a:t>
            </a:r>
            <a:r>
              <a:rPr lang="sl-SI" baseline="-25000" dirty="0" smtClean="0">
                <a:solidFill>
                  <a:schemeClr val="tx1"/>
                </a:solidFill>
              </a:rPr>
              <a:t>3</a:t>
            </a:r>
            <a:r>
              <a:rPr lang="sl-SI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856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ALKALIJSKE IN ZEMLJOALKALIJSKE KOVINE - LASTNOSTI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81070" y="2133600"/>
            <a:ext cx="6272012" cy="3777622"/>
          </a:xfrm>
        </p:spPr>
        <p:txBody>
          <a:bodyPr/>
          <a:lstStyle/>
          <a:p>
            <a:r>
              <a:rPr lang="sl-SI" dirty="0" smtClean="0"/>
              <a:t>Alkalijske in zemljoalkalijske kovine so </a:t>
            </a:r>
            <a:r>
              <a:rPr lang="sl-SI" b="1" dirty="0" smtClean="0"/>
              <a:t>srebrnosive barve, </a:t>
            </a:r>
            <a:r>
              <a:rPr lang="sl-SI" dirty="0" smtClean="0"/>
              <a:t>z izjemo cezija, ki je srebrnozlat in </a:t>
            </a:r>
            <a:r>
              <a:rPr lang="sl-SI" b="1" dirty="0" smtClean="0"/>
              <a:t>prevajajo električni tok</a:t>
            </a:r>
            <a:r>
              <a:rPr lang="sl-SI" dirty="0" smtClean="0"/>
              <a:t>.</a:t>
            </a:r>
          </a:p>
          <a:p>
            <a:r>
              <a:rPr lang="sl-SI" b="1" dirty="0" smtClean="0"/>
              <a:t>Alkalijske kovine so mehke.</a:t>
            </a:r>
            <a:r>
              <a:rPr lang="sl-SI" dirty="0" smtClean="0"/>
              <a:t> Natrij lahko režemo z običajnim kuhinjskim nožem.</a:t>
            </a:r>
          </a:p>
          <a:p>
            <a:r>
              <a:rPr lang="sl-SI" dirty="0" smtClean="0"/>
              <a:t>Nekatere alkalijske in zemljoalkalijske kovine značilno obarvajo plamen. Pravimo, da njihovo prisotnost lahko dokažemo s </a:t>
            </a:r>
            <a:r>
              <a:rPr lang="sl-SI" b="1" dirty="0" smtClean="0"/>
              <a:t>plamensko reakcijo</a:t>
            </a:r>
            <a:r>
              <a:rPr lang="sl-SI" dirty="0" smtClean="0"/>
              <a:t>.</a:t>
            </a:r>
          </a:p>
          <a:p>
            <a:r>
              <a:rPr lang="sl-SI" dirty="0" smtClean="0"/>
              <a:t>Plamensko reakcijo izvedemo tako, da platinasto žičko potopimo v raztopino vzorca in nato vstavimo žičko z vzorcem v plamen, ki se značilno obarva.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353" y="1264555"/>
            <a:ext cx="38195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3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Plamenska reakcija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484550"/>
            <a:ext cx="8337595" cy="243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0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Reakcije alkalijskih in zemljoalkalijskih kovin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Alkalijske kovine burno reagirajo z vodo. Reaktivnost narašča po skupini navzdol. Pri reakciji z vodo nastanejo kovinski hidroksidi (baze) in vodik. Alkalijske kovine so dobile ime po izrazu „alkalije“, to je starejši izraz za baze.</a:t>
            </a:r>
          </a:p>
          <a:p>
            <a:pPr marL="0" indent="0">
              <a:buNone/>
            </a:pPr>
            <a:r>
              <a:rPr lang="sl-SI" dirty="0" smtClean="0"/>
              <a:t>     2Na</a:t>
            </a:r>
            <a:r>
              <a:rPr lang="sl-SI" baseline="-25000" dirty="0" smtClean="0"/>
              <a:t>(s)</a:t>
            </a:r>
            <a:r>
              <a:rPr lang="sl-SI" dirty="0" smtClean="0"/>
              <a:t> + 2H</a:t>
            </a:r>
            <a:r>
              <a:rPr lang="sl-SI" baseline="-25000" dirty="0" smtClean="0"/>
              <a:t>2</a:t>
            </a:r>
            <a:r>
              <a:rPr lang="sl-SI" dirty="0" smtClean="0"/>
              <a:t>O</a:t>
            </a:r>
            <a:r>
              <a:rPr lang="sl-SI" baseline="-25000" dirty="0" smtClean="0"/>
              <a:t>(l)</a:t>
            </a:r>
            <a:r>
              <a:rPr lang="sl-SI" dirty="0" smtClean="0"/>
              <a:t>                          2NaOH </a:t>
            </a:r>
            <a:r>
              <a:rPr lang="sl-SI" baseline="-25000" dirty="0" smtClean="0"/>
              <a:t>(aq)                </a:t>
            </a:r>
            <a:r>
              <a:rPr lang="sl-SI" dirty="0" smtClean="0"/>
              <a:t>+        H</a:t>
            </a:r>
            <a:r>
              <a:rPr lang="sl-SI" baseline="-25000" dirty="0" smtClean="0"/>
              <a:t>2(g)  </a:t>
            </a:r>
          </a:p>
          <a:p>
            <a:pPr marL="0" indent="0">
              <a:buNone/>
            </a:pPr>
            <a:r>
              <a:rPr lang="sl-SI" dirty="0" smtClean="0"/>
              <a:t>     natrij  + voda                         natrijev hidroksid     +      vodik</a:t>
            </a:r>
          </a:p>
          <a:p>
            <a:pPr marL="0" indent="0">
              <a:buNone/>
            </a:pPr>
            <a:r>
              <a:rPr lang="sl-SI" dirty="0" smtClean="0"/>
              <a:t>Zemljoalkalijske kovine prav tako reagirajo z vodo, vendar manj burno.                   Reaktivnost prav tako narašča po skupini navzdol.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Ca</a:t>
            </a:r>
            <a:r>
              <a:rPr lang="sl-SI" baseline="-25000" dirty="0" smtClean="0"/>
              <a:t>(s)</a:t>
            </a:r>
            <a:r>
              <a:rPr lang="sl-SI" dirty="0" smtClean="0"/>
              <a:t> + 2H</a:t>
            </a:r>
            <a:r>
              <a:rPr lang="sl-SI" baseline="-25000" dirty="0" smtClean="0"/>
              <a:t>2</a:t>
            </a:r>
            <a:r>
              <a:rPr lang="sl-SI" dirty="0" smtClean="0"/>
              <a:t>O</a:t>
            </a:r>
            <a:r>
              <a:rPr lang="sl-SI" baseline="-25000" dirty="0" smtClean="0"/>
              <a:t>(l)</a:t>
            </a:r>
            <a:r>
              <a:rPr lang="sl-SI" dirty="0" smtClean="0"/>
              <a:t>                               Ca(OH)</a:t>
            </a:r>
            <a:r>
              <a:rPr lang="sl-SI" baseline="-25000" dirty="0" smtClean="0"/>
              <a:t>2(aq)      </a:t>
            </a:r>
            <a:r>
              <a:rPr lang="sl-SI" dirty="0" smtClean="0"/>
              <a:t>+      H</a:t>
            </a:r>
            <a:r>
              <a:rPr lang="sl-SI" baseline="-25000" dirty="0" smtClean="0"/>
              <a:t>2(g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r>
              <a:rPr lang="sl-SI" dirty="0" smtClean="0"/>
              <a:t>kalcij + voda                                kalcijev hidroksid + vodik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4816698" y="3271234"/>
            <a:ext cx="1275009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4675031" y="3696237"/>
            <a:ext cx="1146220" cy="1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404575" y="4739425"/>
            <a:ext cx="1687132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4288665" y="5138670"/>
            <a:ext cx="1674253" cy="3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1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Nastanek kapnikov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184856"/>
            <a:ext cx="8915400" cy="472636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V apnencu je prisoten kalcijev karbonat – CaCO</a:t>
            </a:r>
            <a:r>
              <a:rPr lang="sl-SI" baseline="-25000" dirty="0" smtClean="0"/>
              <a:t>3. </a:t>
            </a:r>
            <a:endParaRPr lang="sl-SI" dirty="0" smtClean="0"/>
          </a:p>
          <a:p>
            <a:r>
              <a:rPr lang="sl-SI" dirty="0" smtClean="0"/>
              <a:t>V deževnici (mehka voda) so prisotni raztopljeni plini iz zraka, med njimi ogljikov dioksid (CO</a:t>
            </a:r>
            <a:r>
              <a:rPr lang="sl-SI" baseline="-25000" dirty="0" smtClean="0"/>
              <a:t>2</a:t>
            </a:r>
            <a:r>
              <a:rPr lang="sl-SI" dirty="0" smtClean="0"/>
              <a:t>). Deževnica pri pronicanju skozi zemljo počasi raztaplja apnenec in pri tem nastane </a:t>
            </a:r>
            <a:r>
              <a:rPr lang="sl-SI" dirty="0" smtClean="0">
                <a:solidFill>
                  <a:srgbClr val="0070C0"/>
                </a:solidFill>
              </a:rPr>
              <a:t>v vodi topni kalcijev hidrogen karbonat</a:t>
            </a:r>
            <a:r>
              <a:rPr lang="sl-SI" dirty="0" smtClean="0"/>
              <a:t>. Vodo, ki ima veliko kalcijevih ionov (pa tudi magnezijevih ionov, ki so prisotni v kamnini dolomitu kot MgCO3) in hidrogrnkarbonatnih ionov imenujemo „trda voda“. V naravi se iz trde vode nato zelo počasi </a:t>
            </a:r>
            <a:r>
              <a:rPr lang="sl-SI" dirty="0" smtClean="0">
                <a:solidFill>
                  <a:srgbClr val="FF0000"/>
                </a:solidFill>
              </a:rPr>
              <a:t>izloča kalcijev karbonat</a:t>
            </a:r>
            <a:r>
              <a:rPr lang="sl-SI" dirty="0" smtClean="0"/>
              <a:t> in tvori kapnike.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CaCO</a:t>
            </a:r>
            <a:r>
              <a:rPr lang="sl-SI" baseline="-25000" dirty="0" smtClean="0">
                <a:solidFill>
                  <a:srgbClr val="0070C0"/>
                </a:solidFill>
              </a:rPr>
              <a:t>3(s)</a:t>
            </a:r>
            <a:r>
              <a:rPr lang="sl-SI" dirty="0" smtClean="0">
                <a:solidFill>
                  <a:srgbClr val="0070C0"/>
                </a:solidFill>
              </a:rPr>
              <a:t>                + CO</a:t>
            </a:r>
            <a:r>
              <a:rPr lang="sl-SI" baseline="-25000" dirty="0" smtClean="0">
                <a:solidFill>
                  <a:srgbClr val="0070C0"/>
                </a:solidFill>
              </a:rPr>
              <a:t>2(aq)            </a:t>
            </a:r>
            <a:r>
              <a:rPr lang="sl-SI" dirty="0" smtClean="0">
                <a:solidFill>
                  <a:srgbClr val="0070C0"/>
                </a:solidFill>
              </a:rPr>
              <a:t>+       H</a:t>
            </a:r>
            <a:r>
              <a:rPr lang="sl-SI" baseline="-25000" dirty="0" smtClean="0">
                <a:solidFill>
                  <a:srgbClr val="0070C0"/>
                </a:solidFill>
              </a:rPr>
              <a:t>2</a:t>
            </a:r>
            <a:r>
              <a:rPr lang="sl-SI" dirty="0" smtClean="0">
                <a:solidFill>
                  <a:srgbClr val="0070C0"/>
                </a:solidFill>
              </a:rPr>
              <a:t>O</a:t>
            </a:r>
            <a:r>
              <a:rPr lang="sl-SI" baseline="-25000" dirty="0" smtClean="0">
                <a:solidFill>
                  <a:srgbClr val="0070C0"/>
                </a:solidFill>
              </a:rPr>
              <a:t>(l)                                           </a:t>
            </a:r>
            <a:r>
              <a:rPr lang="sl-SI" dirty="0" smtClean="0">
                <a:solidFill>
                  <a:srgbClr val="0070C0"/>
                </a:solidFill>
              </a:rPr>
              <a:t>Ca(HCO</a:t>
            </a:r>
            <a:r>
              <a:rPr lang="sl-SI" baseline="-25000" dirty="0" smtClean="0">
                <a:solidFill>
                  <a:srgbClr val="0070C0"/>
                </a:solidFill>
              </a:rPr>
              <a:t>3</a:t>
            </a:r>
            <a:r>
              <a:rPr lang="sl-SI" dirty="0" smtClean="0">
                <a:solidFill>
                  <a:srgbClr val="0070C0"/>
                </a:solidFill>
              </a:rPr>
              <a:t>)</a:t>
            </a:r>
            <a:r>
              <a:rPr lang="sl-SI" baseline="-25000" dirty="0" smtClean="0">
                <a:solidFill>
                  <a:srgbClr val="0070C0"/>
                </a:solidFill>
              </a:rPr>
              <a:t>2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baseline="-25000" dirty="0" smtClean="0">
                <a:solidFill>
                  <a:srgbClr val="0070C0"/>
                </a:solidFill>
              </a:rPr>
              <a:t>(aq)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kalcijev karbonat + ogljikov dioksid + voda       kalcijev hidrogen karbonat</a:t>
            </a:r>
          </a:p>
          <a:p>
            <a:r>
              <a:rPr lang="sl-SI" dirty="0" smtClean="0"/>
              <a:t>Pri segrevanju trde vode je ta proces hitrejši – kalcijev in magnezijev karbonat, ki se izločata iz trde vode vidimo kot vodni kamen ali kotlovec. Ta se posebej rad nalaga v bojlerjih,pralnih in pomivalnih strojih. V industriji zato vodo mehčajo (odstranijo kalcijeve in magnezijeve ione) pred uporabo.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Ca(HCO</a:t>
            </a:r>
            <a:r>
              <a:rPr lang="sl-SI" baseline="-25000" dirty="0">
                <a:solidFill>
                  <a:srgbClr val="FF0000"/>
                </a:solidFill>
              </a:rPr>
              <a:t>3</a:t>
            </a:r>
            <a:r>
              <a:rPr lang="sl-SI" dirty="0">
                <a:solidFill>
                  <a:srgbClr val="FF0000"/>
                </a:solidFill>
              </a:rPr>
              <a:t>)</a:t>
            </a:r>
            <a:r>
              <a:rPr lang="sl-SI" baseline="-25000" dirty="0">
                <a:solidFill>
                  <a:srgbClr val="FF0000"/>
                </a:solidFill>
              </a:rPr>
              <a:t>2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baseline="-25000" dirty="0">
                <a:solidFill>
                  <a:srgbClr val="FF0000"/>
                </a:solidFill>
              </a:rPr>
              <a:t>(aq</a:t>
            </a:r>
            <a:r>
              <a:rPr lang="sl-SI" baseline="-25000" dirty="0" smtClean="0">
                <a:solidFill>
                  <a:srgbClr val="FF0000"/>
                </a:solidFill>
              </a:rPr>
              <a:t>)                                         </a:t>
            </a:r>
            <a:r>
              <a:rPr lang="sl-SI" dirty="0" smtClean="0">
                <a:solidFill>
                  <a:srgbClr val="FF0000"/>
                </a:solidFill>
              </a:rPr>
              <a:t>CaCO</a:t>
            </a:r>
            <a:r>
              <a:rPr lang="sl-SI" baseline="-25000" dirty="0" smtClean="0">
                <a:solidFill>
                  <a:srgbClr val="FF0000"/>
                </a:solidFill>
              </a:rPr>
              <a:t>3(s</a:t>
            </a:r>
            <a:r>
              <a:rPr lang="sl-SI" baseline="-25000" dirty="0">
                <a:solidFill>
                  <a:srgbClr val="FF0000"/>
                </a:solidFill>
              </a:rPr>
              <a:t>)</a:t>
            </a:r>
            <a:r>
              <a:rPr lang="sl-SI" dirty="0">
                <a:solidFill>
                  <a:srgbClr val="FF0000"/>
                </a:solidFill>
              </a:rPr>
              <a:t>                + </a:t>
            </a:r>
            <a:r>
              <a:rPr lang="sl-SI" dirty="0" smtClean="0">
                <a:solidFill>
                  <a:srgbClr val="FF0000"/>
                </a:solidFill>
              </a:rPr>
              <a:t>CO</a:t>
            </a:r>
            <a:r>
              <a:rPr lang="sl-SI" baseline="-25000" dirty="0" smtClean="0">
                <a:solidFill>
                  <a:srgbClr val="FF0000"/>
                </a:solidFill>
              </a:rPr>
              <a:t>2(g)            </a:t>
            </a:r>
            <a:r>
              <a:rPr lang="sl-SI" dirty="0">
                <a:solidFill>
                  <a:srgbClr val="FF0000"/>
                </a:solidFill>
              </a:rPr>
              <a:t>+       H</a:t>
            </a:r>
            <a:r>
              <a:rPr lang="sl-SI" baseline="-25000" dirty="0">
                <a:solidFill>
                  <a:srgbClr val="FF0000"/>
                </a:solidFill>
              </a:rPr>
              <a:t>2</a:t>
            </a:r>
            <a:r>
              <a:rPr lang="sl-SI" dirty="0">
                <a:solidFill>
                  <a:srgbClr val="FF0000"/>
                </a:solidFill>
              </a:rPr>
              <a:t>O</a:t>
            </a:r>
            <a:r>
              <a:rPr lang="sl-SI" baseline="-25000" dirty="0">
                <a:solidFill>
                  <a:srgbClr val="FF0000"/>
                </a:solidFill>
              </a:rPr>
              <a:t>(l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Kalcijev hidrogen karbonat      kalcijev karbonat  + ogljikov diokdid + voda</a:t>
            </a:r>
          </a:p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7250806" y="3251824"/>
            <a:ext cx="1416676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7250806" y="3548039"/>
            <a:ext cx="257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378817" y="5074275"/>
            <a:ext cx="12878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69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Žgano apno, gašeno apno, apnica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365161"/>
            <a:ext cx="8915400" cy="4546061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Pri segrevanju kalcijev karbonat razpade na kalcijev oksid (</a:t>
            </a:r>
            <a:r>
              <a:rPr lang="sl-SI" b="1" dirty="0" smtClean="0"/>
              <a:t>žgano apno</a:t>
            </a:r>
            <a:r>
              <a:rPr lang="sl-SI" dirty="0" smtClean="0"/>
              <a:t>) in plin ogljikov dioksid.</a:t>
            </a:r>
          </a:p>
          <a:p>
            <a:pPr marL="0" indent="0">
              <a:buNone/>
            </a:pPr>
            <a:r>
              <a:rPr lang="sl-SI" dirty="0" smtClean="0"/>
              <a:t>CaCO</a:t>
            </a:r>
            <a:r>
              <a:rPr lang="sl-SI" baseline="-25000" dirty="0" smtClean="0"/>
              <a:t>3</a:t>
            </a:r>
            <a:r>
              <a:rPr lang="sl-SI" dirty="0" smtClean="0"/>
              <a:t>                                        CaO               +           CO</a:t>
            </a:r>
            <a:r>
              <a:rPr lang="sl-SI" baseline="-25000" dirty="0" smtClean="0"/>
              <a:t>2</a:t>
            </a:r>
            <a:endParaRPr lang="sl-SI" baseline="-25000" dirty="0"/>
          </a:p>
          <a:p>
            <a:pPr marL="0" indent="0">
              <a:buNone/>
            </a:pPr>
            <a:r>
              <a:rPr lang="sl-SI" dirty="0" smtClean="0"/>
              <a:t>Kalcijev karbonat                       kalcijev oksid     +       ogljikov dioksid</a:t>
            </a:r>
          </a:p>
          <a:p>
            <a:r>
              <a:rPr lang="sl-SI" dirty="0" smtClean="0"/>
              <a:t>Kalcijev oksid reagira z vodo in nastene kalcijev hidroksid. Trden kalcijev hidroksid imenujemo </a:t>
            </a:r>
            <a:r>
              <a:rPr lang="sl-SI" b="1" dirty="0" smtClean="0"/>
              <a:t>gašeno apno</a:t>
            </a:r>
            <a:r>
              <a:rPr lang="sl-SI" dirty="0" smtClean="0"/>
              <a:t>, raztopino kalcijevega hidroksida pa </a:t>
            </a:r>
            <a:r>
              <a:rPr lang="sl-SI" b="1" dirty="0" smtClean="0"/>
              <a:t>apnica</a:t>
            </a:r>
            <a:r>
              <a:rPr lang="sl-SI" dirty="0" smtClean="0"/>
              <a:t>.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CaO             +          H</a:t>
            </a:r>
            <a:r>
              <a:rPr lang="sl-SI" baseline="-25000" dirty="0" smtClean="0"/>
              <a:t>2</a:t>
            </a:r>
            <a:r>
              <a:rPr lang="sl-SI" dirty="0" smtClean="0"/>
              <a:t>O                             Ca(OH)</a:t>
            </a:r>
            <a:r>
              <a:rPr lang="sl-SI" baseline="-25000" dirty="0" smtClean="0"/>
              <a:t>2</a:t>
            </a:r>
          </a:p>
          <a:p>
            <a:pPr marL="0" indent="0">
              <a:buNone/>
            </a:pPr>
            <a:r>
              <a:rPr lang="sl-SI" dirty="0" smtClean="0"/>
              <a:t>Kalcijev oksid    +     voda                           kalcijev hidroksid</a:t>
            </a:r>
          </a:p>
          <a:p>
            <a:r>
              <a:rPr lang="sl-SI" b="1" dirty="0" smtClean="0"/>
              <a:t>Gašeno apno </a:t>
            </a:r>
            <a:r>
              <a:rPr lang="sl-SI" dirty="0" smtClean="0"/>
              <a:t>uporabljamo v gradbeništvu. Ko mu dodamo pesek in vodo dobimo </a:t>
            </a:r>
            <a:r>
              <a:rPr lang="sl-SI" b="1" dirty="0" smtClean="0"/>
              <a:t>malto</a:t>
            </a:r>
            <a:r>
              <a:rPr lang="sl-SI" dirty="0" smtClean="0"/>
              <a:t>. Kalcijev hidroksid reagira z ogljikovim dioksidom iz zraka, voda izhlapi, malta pa se strdi zaradi nastanka kalcijevega karbonata.</a:t>
            </a:r>
          </a:p>
          <a:p>
            <a:pPr marL="0" indent="0">
              <a:buNone/>
            </a:pPr>
            <a:r>
              <a:rPr lang="sl-SI" dirty="0" smtClean="0"/>
              <a:t>Ca(OH)2       +              CO2                            CaCO3         +         H2O</a:t>
            </a:r>
          </a:p>
          <a:p>
            <a:pPr marL="0" indent="0">
              <a:buNone/>
            </a:pPr>
            <a:r>
              <a:rPr lang="sl-SI" dirty="0" smtClean="0"/>
              <a:t>Kalcijev hidroksid + ogljikov dioksid              kalcijev karbonat  +  voda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3747752" y="2215166"/>
            <a:ext cx="1944710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4597758" y="2597194"/>
            <a:ext cx="109470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5299656" y="3625312"/>
            <a:ext cx="1403798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5456370" y="4050315"/>
            <a:ext cx="1378040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5692462" y="5241701"/>
            <a:ext cx="1354450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6426558" y="5666704"/>
            <a:ext cx="620354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6833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831</Words>
  <Application>Microsoft Office PowerPoint</Application>
  <PresentationFormat>Širokozaslonsko</PresentationFormat>
  <Paragraphs>93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Filo</vt:lpstr>
      <vt:lpstr>ELEMENTI V PERIODNEM SISTEMU</vt:lpstr>
      <vt:lpstr>ALKALIJSKE IN ZEMLJOALKALIJSKE KOVINE</vt:lpstr>
      <vt:lpstr>ALKALIJSKE IN ZEMLJOALKALIJSKE KOVINE - LASTNOSTI</vt:lpstr>
      <vt:lpstr>ALKALIJSKE IN ZEMLJOALKALIJSKE KOVINE - LASTNOSTI</vt:lpstr>
      <vt:lpstr>ALKALIJSKE IN ZEMLJOALKALIJSKE KOVINE - LASTNOSTI</vt:lpstr>
      <vt:lpstr>Plamenska reakcija</vt:lpstr>
      <vt:lpstr>Reakcije alkalijskih in zemljoalkalijskih kovin</vt:lpstr>
      <vt:lpstr>Nastanek kapnikov</vt:lpstr>
      <vt:lpstr>Žgano apno, gašeno apno, apnica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V PERIODNEM SISTEMU</dc:title>
  <dc:creator>Danijela Ogrin</dc:creator>
  <cp:lastModifiedBy>Uporabnik sistema Windows</cp:lastModifiedBy>
  <cp:revision>18</cp:revision>
  <dcterms:created xsi:type="dcterms:W3CDTF">2020-03-31T13:30:33Z</dcterms:created>
  <dcterms:modified xsi:type="dcterms:W3CDTF">2020-04-16T11:06:22Z</dcterms:modified>
</cp:coreProperties>
</file>