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735763" cy="986631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01F84-FDB1-4F4A-BE8A-DA80224E1766}" type="datetimeFigureOut">
              <a:rPr lang="sl-SI" smtClean="0"/>
              <a:pPr/>
              <a:t>16. 04. 2019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5C16E-CE09-4DA1-9403-4FFD4ECA014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1656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5C16E-CE09-4DA1-9403-4FFD4ECA0140}" type="slidenum">
              <a:rPr lang="sl-SI" smtClean="0"/>
              <a:pPr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985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4F77-FB00-46CF-B3F6-0BADCCC03C58}" type="datetimeFigureOut">
              <a:rPr lang="sl-SI" smtClean="0"/>
              <a:pPr/>
              <a:t>16. 04. 2019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DF26-026D-43D2-A0D9-C4485BC52F8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4F77-FB00-46CF-B3F6-0BADCCC03C58}" type="datetimeFigureOut">
              <a:rPr lang="sl-SI" smtClean="0"/>
              <a:pPr/>
              <a:t>16. 04. 2019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DF26-026D-43D2-A0D9-C4485BC52F8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4F77-FB00-46CF-B3F6-0BADCCC03C58}" type="datetimeFigureOut">
              <a:rPr lang="sl-SI" smtClean="0"/>
              <a:pPr/>
              <a:t>16. 04. 2019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DF26-026D-43D2-A0D9-C4485BC52F8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4F77-FB00-46CF-B3F6-0BADCCC03C58}" type="datetimeFigureOut">
              <a:rPr lang="sl-SI" smtClean="0"/>
              <a:pPr/>
              <a:t>16. 04. 2019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DF26-026D-43D2-A0D9-C4485BC52F8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4F77-FB00-46CF-B3F6-0BADCCC03C58}" type="datetimeFigureOut">
              <a:rPr lang="sl-SI" smtClean="0"/>
              <a:pPr/>
              <a:t>16. 04. 2019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DF26-026D-43D2-A0D9-C4485BC52F8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4F77-FB00-46CF-B3F6-0BADCCC03C58}" type="datetimeFigureOut">
              <a:rPr lang="sl-SI" smtClean="0"/>
              <a:pPr/>
              <a:t>16. 04. 2019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DF26-026D-43D2-A0D9-C4485BC52F8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4F77-FB00-46CF-B3F6-0BADCCC03C58}" type="datetimeFigureOut">
              <a:rPr lang="sl-SI" smtClean="0"/>
              <a:pPr/>
              <a:t>16. 04. 2019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DF26-026D-43D2-A0D9-C4485BC52F8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4F77-FB00-46CF-B3F6-0BADCCC03C58}" type="datetimeFigureOut">
              <a:rPr lang="sl-SI" smtClean="0"/>
              <a:pPr/>
              <a:t>16. 04. 2019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DF26-026D-43D2-A0D9-C4485BC52F8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4F77-FB00-46CF-B3F6-0BADCCC03C58}" type="datetimeFigureOut">
              <a:rPr lang="sl-SI" smtClean="0"/>
              <a:pPr/>
              <a:t>16. 04. 2019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DF26-026D-43D2-A0D9-C4485BC52F8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4F77-FB00-46CF-B3F6-0BADCCC03C58}" type="datetimeFigureOut">
              <a:rPr lang="sl-SI" smtClean="0"/>
              <a:pPr/>
              <a:t>16. 04. 2019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DF26-026D-43D2-A0D9-C4485BC52F8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4F77-FB00-46CF-B3F6-0BADCCC03C58}" type="datetimeFigureOut">
              <a:rPr lang="sl-SI" smtClean="0"/>
              <a:pPr/>
              <a:t>16. 04. 2019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DF26-026D-43D2-A0D9-C4485BC52F8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24F77-FB00-46CF-B3F6-0BADCCC03C58}" type="datetimeFigureOut">
              <a:rPr lang="sl-SI" smtClean="0"/>
              <a:pPr/>
              <a:t>16. 04. 2019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6DF26-026D-43D2-A0D9-C4485BC52F8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dirty="0">
                <a:solidFill>
                  <a:srgbClr val="FF0000"/>
                </a:solidFill>
              </a:rPr>
              <a:t>PROTESTANTIZEM </a:t>
            </a:r>
            <a:r>
              <a:rPr lang="sl-SI" sz="2400" b="1">
                <a:solidFill>
                  <a:srgbClr val="FF0000"/>
                </a:solidFill>
              </a:rPr>
              <a:t>ali REFORMACIJA (sovpada z renesanso)</a:t>
            </a:r>
            <a:r>
              <a:rPr lang="sl-SI" sz="2400" b="1" dirty="0">
                <a:solidFill>
                  <a:srgbClr val="FF0000"/>
                </a:solidFill>
              </a:rPr>
              <a:t/>
            </a:r>
            <a:br>
              <a:rPr lang="sl-SI" sz="2400" b="1" dirty="0">
                <a:solidFill>
                  <a:srgbClr val="FF0000"/>
                </a:solidFill>
              </a:rPr>
            </a:br>
            <a:r>
              <a:rPr lang="sl-SI" sz="2400" b="1" dirty="0">
                <a:solidFill>
                  <a:srgbClr val="FF0000"/>
                </a:solidFill>
              </a:rPr>
              <a:t>(Protestantska književnost)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768865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sl-SI" sz="2000" b="1" dirty="0">
                <a:solidFill>
                  <a:srgbClr val="7030A0"/>
                </a:solidFill>
              </a:rPr>
              <a:t>Je versko, politično in kulturno gibanje v 16. stol. v zahodni Evropi.</a:t>
            </a:r>
          </a:p>
          <a:p>
            <a:pPr>
              <a:buFont typeface="Arial" charset="0"/>
              <a:buChar char="•"/>
            </a:pPr>
            <a:r>
              <a:rPr lang="sl-SI" sz="2000" b="1" dirty="0">
                <a:solidFill>
                  <a:srgbClr val="7030A0"/>
                </a:solidFill>
              </a:rPr>
              <a:t>Neposredni povod za začetek reformacije je bila graditev razkošne cerkve sv. Petra v Rimu, ker je papež v zvezi s tem razglasil prodajo odpustkov za grehe.</a:t>
            </a:r>
          </a:p>
          <a:p>
            <a:pPr>
              <a:buFont typeface="Arial" charset="0"/>
              <a:buChar char="•"/>
            </a:pPr>
            <a:r>
              <a:rPr lang="sl-SI" sz="2000" b="1" dirty="0">
                <a:solidFill>
                  <a:srgbClr val="7030A0"/>
                </a:solidFill>
              </a:rPr>
              <a:t>Gibanje je povzročilo </a:t>
            </a:r>
            <a:r>
              <a:rPr lang="sl-SI" sz="2000" b="1" dirty="0">
                <a:solidFill>
                  <a:srgbClr val="00B050"/>
                </a:solidFill>
              </a:rPr>
              <a:t>razkol </a:t>
            </a:r>
            <a:r>
              <a:rPr lang="sl-SI" sz="2000" b="1" dirty="0">
                <a:solidFill>
                  <a:srgbClr val="7030A0"/>
                </a:solidFill>
              </a:rPr>
              <a:t>v Cerkvi:</a:t>
            </a:r>
          </a:p>
          <a:p>
            <a:pPr>
              <a:buNone/>
            </a:pPr>
            <a:r>
              <a:rPr lang="sl-SI" sz="2000" b="1" dirty="0">
                <a:solidFill>
                  <a:srgbClr val="7030A0"/>
                </a:solidFill>
              </a:rPr>
              <a:t>                                                                      sever: protestanti</a:t>
            </a:r>
          </a:p>
          <a:p>
            <a:pPr>
              <a:buNone/>
            </a:pPr>
            <a:r>
              <a:rPr lang="sl-SI" sz="2000" b="1" dirty="0">
                <a:solidFill>
                  <a:srgbClr val="7030A0"/>
                </a:solidFill>
              </a:rPr>
              <a:t>                                                                      jug:  katoliki</a:t>
            </a:r>
          </a:p>
          <a:p>
            <a:pPr>
              <a:buNone/>
            </a:pPr>
            <a:r>
              <a:rPr lang="sl-SI" sz="2000" b="1" dirty="0">
                <a:solidFill>
                  <a:srgbClr val="7030A0"/>
                </a:solidFill>
              </a:rPr>
              <a:t>  Začetki: nemški duhovnik </a:t>
            </a:r>
            <a:r>
              <a:rPr lang="sl-SI" sz="2000" b="1" dirty="0">
                <a:solidFill>
                  <a:srgbClr val="00B050"/>
                </a:solidFill>
              </a:rPr>
              <a:t>Martin Luther je leta 1517 </a:t>
            </a:r>
            <a:r>
              <a:rPr lang="sl-SI" sz="2000" b="1" dirty="0">
                <a:solidFill>
                  <a:srgbClr val="7030A0"/>
                </a:solidFill>
              </a:rPr>
              <a:t>na vratih cerkve v Wittenbergu objavil 95 zahtev za prenovo Cerkve.</a:t>
            </a:r>
          </a:p>
          <a:p>
            <a:pPr>
              <a:buNone/>
            </a:pPr>
            <a:r>
              <a:rPr lang="sl-SI" sz="2000" b="1" dirty="0">
                <a:solidFill>
                  <a:srgbClr val="7030A0"/>
                </a:solidFill>
              </a:rPr>
              <a:t>  </a:t>
            </a:r>
            <a:r>
              <a:rPr lang="sl-SI" sz="2000" b="1" dirty="0">
                <a:solidFill>
                  <a:srgbClr val="00B050"/>
                </a:solidFill>
              </a:rPr>
              <a:t>Zahteve:</a:t>
            </a:r>
            <a:r>
              <a:rPr lang="sl-SI" sz="2000" b="1" dirty="0">
                <a:solidFill>
                  <a:srgbClr val="7030A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sl-SI" sz="2000" b="1" dirty="0">
                <a:solidFill>
                  <a:srgbClr val="7030A0"/>
                </a:solidFill>
              </a:rPr>
              <a:t>branje, poslušanje in petje verskih besedil mora biti v razumljivem maternem  jeziku</a:t>
            </a:r>
          </a:p>
          <a:p>
            <a:pPr>
              <a:buFontTx/>
              <a:buChar char="-"/>
            </a:pPr>
            <a:r>
              <a:rPr lang="sl-SI" sz="2000" b="1" dirty="0">
                <a:solidFill>
                  <a:srgbClr val="7030A0"/>
                </a:solidFill>
              </a:rPr>
              <a:t>zahteva po neposrednem stiku z verskimi resnicami (osnova je Biblija)</a:t>
            </a:r>
          </a:p>
          <a:p>
            <a:pPr>
              <a:buFontTx/>
              <a:buChar char="-"/>
            </a:pPr>
            <a:r>
              <a:rPr lang="sl-SI" sz="2000" b="1" dirty="0">
                <a:solidFill>
                  <a:srgbClr val="7030A0"/>
                </a:solidFill>
              </a:rPr>
              <a:t>v cerkvah poslikave niso potrebne, vernik naj si sporočilo predstavlja sam</a:t>
            </a:r>
          </a:p>
          <a:p>
            <a:pPr>
              <a:buFontTx/>
              <a:buChar char="-"/>
            </a:pPr>
            <a:r>
              <a:rPr lang="sl-SI" sz="2000" b="1" dirty="0">
                <a:solidFill>
                  <a:srgbClr val="7030A0"/>
                </a:solidFill>
              </a:rPr>
              <a:t>odprava celibata (prepoved poročanja za duhovnike)</a:t>
            </a:r>
          </a:p>
          <a:p>
            <a:pPr>
              <a:buFontTx/>
              <a:buChar char="-"/>
            </a:pPr>
            <a:r>
              <a:rPr lang="sl-SI" sz="2000" b="1" dirty="0">
                <a:solidFill>
                  <a:srgbClr val="7030A0"/>
                </a:solidFill>
              </a:rPr>
              <a:t> nepriznavanje papeža za verskega voditelja</a:t>
            </a:r>
          </a:p>
          <a:p>
            <a:pPr>
              <a:buFontTx/>
              <a:buChar char="-"/>
            </a:pPr>
            <a:r>
              <a:rPr lang="sl-SI" sz="2000" b="1" dirty="0">
                <a:solidFill>
                  <a:srgbClr val="7030A0"/>
                </a:solidFill>
              </a:rPr>
              <a:t>odprava razkošja, romanj, samostanov, čaščenje svetnikov</a:t>
            </a:r>
          </a:p>
          <a:p>
            <a:pPr>
              <a:buNone/>
            </a:pPr>
            <a:endParaRPr lang="sl-SI" sz="2000" b="1" dirty="0"/>
          </a:p>
          <a:p>
            <a:pPr>
              <a:buFontTx/>
              <a:buChar char="-"/>
            </a:pPr>
            <a:endParaRPr lang="sl-SI" sz="2000" b="1" dirty="0"/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sl-SI" sz="2800" b="1" dirty="0">
                <a:solidFill>
                  <a:srgbClr val="FF0000"/>
                </a:solidFill>
              </a:rPr>
              <a:t>Reformacija na Slovenskem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sz="1800" b="1" dirty="0">
                <a:solidFill>
                  <a:srgbClr val="00B050"/>
                </a:solidFill>
              </a:rPr>
              <a:t>Razmere:</a:t>
            </a:r>
          </a:p>
          <a:p>
            <a:pPr>
              <a:buFontTx/>
              <a:buChar char="-"/>
            </a:pPr>
            <a:r>
              <a:rPr lang="sl-SI" sz="1800" b="1" dirty="0">
                <a:solidFill>
                  <a:schemeClr val="accent1">
                    <a:lumMod val="75000"/>
                  </a:schemeClr>
                </a:solidFill>
              </a:rPr>
              <a:t>slab družbeni, politični in kulturni položaj (kmečki sloj brezpraven, odirata ga Cerkev in plemstvo – sta na oblasti, meščanstvo želi več oblasti),</a:t>
            </a:r>
          </a:p>
          <a:p>
            <a:pPr>
              <a:buFontTx/>
              <a:buChar char="-"/>
            </a:pPr>
            <a:r>
              <a:rPr lang="sl-SI" sz="1800" b="1" dirty="0">
                <a:solidFill>
                  <a:schemeClr val="accent1">
                    <a:lumMod val="75000"/>
                  </a:schemeClr>
                </a:solidFill>
              </a:rPr>
              <a:t>razkosanost na posamezne pokrajine – Koroško, Štajersko, Kranjsko (pokrajinska zavest: ne vemo še, da pripadamo istemu narodu),</a:t>
            </a:r>
          </a:p>
          <a:p>
            <a:pPr>
              <a:buFontTx/>
              <a:buChar char="-"/>
            </a:pPr>
            <a:r>
              <a:rPr lang="sl-SI" sz="1800" b="1" dirty="0">
                <a:solidFill>
                  <a:schemeClr val="accent1">
                    <a:lumMod val="75000"/>
                  </a:schemeClr>
                </a:solidFill>
              </a:rPr>
              <a:t>podrejenost tujcem,</a:t>
            </a:r>
          </a:p>
          <a:p>
            <a:pPr>
              <a:buFontTx/>
              <a:buChar char="-"/>
            </a:pPr>
            <a:r>
              <a:rPr lang="sl-SI" sz="1800" b="1" dirty="0">
                <a:solidFill>
                  <a:schemeClr val="accent1">
                    <a:lumMod val="75000"/>
                  </a:schemeClr>
                </a:solidFill>
              </a:rPr>
              <a:t>uradni jezik nemščina,</a:t>
            </a:r>
          </a:p>
          <a:p>
            <a:pPr>
              <a:buFontTx/>
              <a:buChar char="-"/>
            </a:pPr>
            <a:r>
              <a:rPr lang="sl-SI" sz="1800" b="1" dirty="0">
                <a:solidFill>
                  <a:schemeClr val="accent1">
                    <a:lumMod val="75000"/>
                  </a:schemeClr>
                </a:solidFill>
              </a:rPr>
              <a:t>slabe letine, kuga, lakota, turški vpadi,</a:t>
            </a:r>
          </a:p>
          <a:p>
            <a:pPr>
              <a:buFontTx/>
              <a:buChar char="-"/>
            </a:pPr>
            <a:r>
              <a:rPr lang="sl-SI" sz="1800" b="1" dirty="0">
                <a:solidFill>
                  <a:schemeClr val="accent1">
                    <a:lumMod val="75000"/>
                  </a:schemeClr>
                </a:solidFill>
              </a:rPr>
              <a:t>kmečki upori (1515,1572/73).</a:t>
            </a:r>
          </a:p>
          <a:p>
            <a:pPr>
              <a:buFontTx/>
              <a:buChar char="-"/>
            </a:pPr>
            <a:r>
              <a:rPr lang="sl-SI" sz="1800" b="1" dirty="0">
                <a:solidFill>
                  <a:schemeClr val="accent1">
                    <a:lumMod val="75000"/>
                  </a:schemeClr>
                </a:solidFill>
              </a:rPr>
              <a:t>Ugodne razmere za protestantske ideje, toda sloji imajo različna pričakovanja: </a:t>
            </a:r>
          </a:p>
          <a:p>
            <a:pPr>
              <a:buNone/>
            </a:pPr>
            <a:r>
              <a:rPr lang="sl-SI" sz="1800" b="1" dirty="0">
                <a:solidFill>
                  <a:schemeClr val="accent1">
                    <a:lumMod val="75000"/>
                  </a:schemeClr>
                </a:solidFill>
              </a:rPr>
              <a:t>                         - fevdalci: razdelitev cerkvene posesti</a:t>
            </a:r>
          </a:p>
          <a:p>
            <a:pPr>
              <a:buNone/>
            </a:pPr>
            <a:r>
              <a:rPr lang="sl-SI" sz="1800" b="1" dirty="0">
                <a:solidFill>
                  <a:schemeClr val="accent1">
                    <a:lumMod val="75000"/>
                  </a:schemeClr>
                </a:solidFill>
              </a:rPr>
              <a:t>                          - meščani: potrditev svoje neodvisnosti </a:t>
            </a:r>
          </a:p>
          <a:p>
            <a:pPr>
              <a:buNone/>
            </a:pPr>
            <a:r>
              <a:rPr lang="sl-SI" sz="1800" b="1" dirty="0">
                <a:solidFill>
                  <a:schemeClr val="accent1">
                    <a:lumMod val="75000"/>
                  </a:schemeClr>
                </a:solidFill>
              </a:rPr>
              <a:t>                          - kmetje: podpora pri kmečkih uporih in opora zoper turško nevarnost.</a:t>
            </a:r>
          </a:p>
          <a:p>
            <a:pPr>
              <a:buNone/>
            </a:pPr>
            <a:r>
              <a:rPr lang="sl-SI" sz="1800" b="1" dirty="0">
                <a:solidFill>
                  <a:schemeClr val="accent1">
                    <a:lumMod val="75000"/>
                  </a:schemeClr>
                </a:solidFill>
              </a:rPr>
              <a:t>-     Ideje so k nam zanesli študentje, trgovci, rudarji, ki so bivali na tujem; </a:t>
            </a:r>
            <a:r>
              <a:rPr lang="sl-SI" sz="1800" b="1" dirty="0">
                <a:solidFill>
                  <a:srgbClr val="00B050"/>
                </a:solidFill>
              </a:rPr>
              <a:t>tržaški škof Bonomo seznani z njimi Trubarja</a:t>
            </a:r>
            <a:r>
              <a:rPr lang="sl-SI" sz="18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pPr algn="l"/>
            <a:r>
              <a:rPr lang="sl-SI" sz="2000" b="1" dirty="0">
                <a:solidFill>
                  <a:srgbClr val="FF0000"/>
                </a:solidFill>
              </a:rPr>
              <a:t>Kulturni pomen: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sl-SI" sz="2000" b="1" dirty="0">
                <a:solidFill>
                  <a:srgbClr val="00B050"/>
                </a:solidFill>
              </a:rPr>
              <a:t>izid </a:t>
            </a:r>
            <a:r>
              <a:rPr lang="sl-SI" sz="2000" b="1" u="sng" dirty="0">
                <a:solidFill>
                  <a:srgbClr val="00B050"/>
                </a:solidFill>
              </a:rPr>
              <a:t>prvih dveh tiskanih slovenskih knjig </a:t>
            </a:r>
            <a:r>
              <a:rPr lang="sl-SI" sz="2000" b="1" dirty="0">
                <a:solidFill>
                  <a:srgbClr val="00B050"/>
                </a:solidFill>
              </a:rPr>
              <a:t>(Trubar: Katekizem in Abecednik)</a:t>
            </a:r>
          </a:p>
          <a:p>
            <a:r>
              <a:rPr lang="sl-SI" sz="2000" b="1" dirty="0">
                <a:solidFill>
                  <a:srgbClr val="00B050"/>
                </a:solidFill>
              </a:rPr>
              <a:t>uporaba slovenskega jezika pri cerkvenem obredju</a:t>
            </a:r>
          </a:p>
          <a:p>
            <a:r>
              <a:rPr lang="sl-SI" sz="2000" b="1" dirty="0">
                <a:solidFill>
                  <a:srgbClr val="00B050"/>
                </a:solidFill>
              </a:rPr>
              <a:t>prva tiskarna J. Mandelca v Ljubljani</a:t>
            </a:r>
          </a:p>
          <a:p>
            <a:r>
              <a:rPr lang="sl-SI" sz="2000" b="1" dirty="0">
                <a:solidFill>
                  <a:srgbClr val="00B050"/>
                </a:solidFill>
              </a:rPr>
              <a:t>prevod Biblije</a:t>
            </a:r>
          </a:p>
          <a:p>
            <a:r>
              <a:rPr lang="sl-SI" sz="2000" b="1" dirty="0">
                <a:solidFill>
                  <a:srgbClr val="00B050"/>
                </a:solidFill>
              </a:rPr>
              <a:t>prva slovenska slovnica</a:t>
            </a:r>
          </a:p>
          <a:p>
            <a:endParaRPr lang="sl-SI" sz="2000" b="1" dirty="0"/>
          </a:p>
          <a:p>
            <a:pPr>
              <a:buNone/>
            </a:pPr>
            <a:endParaRPr lang="sl-SI" sz="2000" b="1" dirty="0"/>
          </a:p>
          <a:p>
            <a:pPr>
              <a:buNone/>
            </a:pPr>
            <a:r>
              <a:rPr lang="sl-SI" sz="2000" b="1" dirty="0">
                <a:solidFill>
                  <a:srgbClr val="0070C0"/>
                </a:solidFill>
              </a:rPr>
              <a:t>Značilnosti protestantske književnosti:</a:t>
            </a:r>
          </a:p>
          <a:p>
            <a:pPr>
              <a:buFontTx/>
              <a:buChar char="-"/>
            </a:pPr>
            <a:r>
              <a:rPr lang="sl-SI" sz="2000" b="1" dirty="0">
                <a:solidFill>
                  <a:srgbClr val="0070C0"/>
                </a:solidFill>
              </a:rPr>
              <a:t>neumetniška, poučna, praktično uporabna za potrebe cerkve</a:t>
            </a:r>
          </a:p>
          <a:p>
            <a:pPr>
              <a:buFontTx/>
              <a:buChar char="-"/>
            </a:pPr>
            <a:r>
              <a:rPr lang="sl-SI" sz="2000" b="1" dirty="0">
                <a:solidFill>
                  <a:srgbClr val="0070C0"/>
                </a:solidFill>
              </a:rPr>
              <a:t>večinoma ni izvirna, gre za prevode iz Svetega pisma, katekizmov, pridig...</a:t>
            </a:r>
          </a:p>
          <a:p>
            <a:pPr>
              <a:buNone/>
            </a:pPr>
            <a:endParaRPr lang="sl-SI" sz="2000" b="1" dirty="0">
              <a:solidFill>
                <a:srgbClr val="0070C0"/>
              </a:solidFill>
            </a:endParaRPr>
          </a:p>
          <a:p>
            <a:endParaRPr lang="sl-SI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439718"/>
          </a:xfrm>
        </p:spPr>
        <p:txBody>
          <a:bodyPr>
            <a:noAutofit/>
          </a:bodyPr>
          <a:lstStyle/>
          <a:p>
            <a:pPr algn="l"/>
            <a:r>
              <a:rPr lang="sl-SI" sz="2400" b="1" dirty="0">
                <a:solidFill>
                  <a:srgbClr val="FF0000"/>
                </a:solidFill>
              </a:rPr>
              <a:t>Protestantski pisci: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sl-SI" sz="2000" b="1" dirty="0">
                <a:solidFill>
                  <a:srgbClr val="FF0000"/>
                </a:solidFill>
              </a:rPr>
              <a:t>PRIMOŽ TRUBAR </a:t>
            </a:r>
            <a:r>
              <a:rPr lang="sl-SI" sz="2000" b="1" dirty="0"/>
              <a:t>(Rašica): </a:t>
            </a:r>
          </a:p>
          <a:p>
            <a:pPr marL="457200" indent="-457200">
              <a:buFontTx/>
              <a:buChar char="-"/>
            </a:pPr>
            <a:r>
              <a:rPr lang="sl-SI" sz="2000" b="1" dirty="0"/>
              <a:t>prvi slovenski knjigi </a:t>
            </a:r>
            <a:r>
              <a:rPr lang="sl-SI" sz="2000" b="1" dirty="0">
                <a:solidFill>
                  <a:srgbClr val="0070C0"/>
                </a:solidFill>
              </a:rPr>
              <a:t>Katekizem in Abecednik</a:t>
            </a:r>
            <a:r>
              <a:rPr lang="sl-SI" sz="2000" b="1" dirty="0" smtClean="0">
                <a:solidFill>
                  <a:srgbClr val="0070C0"/>
                </a:solidFill>
              </a:rPr>
              <a:t>, 1550</a:t>
            </a:r>
            <a:endParaRPr lang="sl-SI" sz="2000" b="1" dirty="0">
              <a:solidFill>
                <a:srgbClr val="0070C0"/>
              </a:solidFill>
            </a:endParaRPr>
          </a:p>
          <a:p>
            <a:pPr marL="457200" indent="-457200">
              <a:buFontTx/>
              <a:buChar char="-"/>
            </a:pPr>
            <a:r>
              <a:rPr lang="sl-SI" sz="2000" b="1" dirty="0"/>
              <a:t>še 22 knjig v slovenskem jeziku</a:t>
            </a:r>
          </a:p>
          <a:p>
            <a:pPr marL="457200" indent="-457200">
              <a:buAutoNum type="arabicPeriod" startAt="2"/>
            </a:pPr>
            <a:r>
              <a:rPr lang="sl-SI" sz="2000" b="1" dirty="0">
                <a:solidFill>
                  <a:srgbClr val="FF0000"/>
                </a:solidFill>
              </a:rPr>
              <a:t>SEBASTJAN KRELJ </a:t>
            </a:r>
            <a:r>
              <a:rPr lang="sl-SI" sz="2000" b="1" dirty="0"/>
              <a:t>(Vipava):</a:t>
            </a:r>
          </a:p>
          <a:p>
            <a:pPr marL="457200" indent="-457200">
              <a:buNone/>
            </a:pPr>
            <a:r>
              <a:rPr lang="sl-SI" sz="2000" b="1" dirty="0"/>
              <a:t> </a:t>
            </a:r>
            <a:r>
              <a:rPr lang="sl-SI" sz="2000" b="1" dirty="0">
                <a:solidFill>
                  <a:srgbClr val="0070C0"/>
                </a:solidFill>
              </a:rPr>
              <a:t>- </a:t>
            </a:r>
            <a:r>
              <a:rPr lang="sl-SI" sz="2000" b="1">
                <a:solidFill>
                  <a:srgbClr val="0070C0"/>
                </a:solidFill>
              </a:rPr>
              <a:t>Otročja </a:t>
            </a:r>
            <a:r>
              <a:rPr lang="sl-SI" sz="2000" b="1" smtClean="0">
                <a:solidFill>
                  <a:srgbClr val="0070C0"/>
                </a:solidFill>
              </a:rPr>
              <a:t>biblija (</a:t>
            </a:r>
            <a:r>
              <a:rPr lang="sl-SI" sz="2000" b="1" dirty="0">
                <a:solidFill>
                  <a:srgbClr val="0070C0"/>
                </a:solidFill>
              </a:rPr>
              <a:t>katekizem</a:t>
            </a:r>
            <a:r>
              <a:rPr lang="sl-SI" sz="2000" b="1" dirty="0" smtClean="0">
                <a:solidFill>
                  <a:srgbClr val="0070C0"/>
                </a:solidFill>
              </a:rPr>
              <a:t>, 1566</a:t>
            </a:r>
            <a:r>
              <a:rPr lang="sl-SI" sz="2000" b="1" dirty="0"/>
              <a:t>)</a:t>
            </a:r>
          </a:p>
          <a:p>
            <a:pPr marL="457200" indent="-457200">
              <a:buFontTx/>
              <a:buChar char="-"/>
            </a:pPr>
            <a:r>
              <a:rPr lang="sl-SI" sz="2000" b="1" dirty="0"/>
              <a:t>jezik: reformiral Trubarjev črkopis, se izogibal narečnim izrazom in germanizmom, ločil predlog od prvotne besede, ločil glasova u in v ...</a:t>
            </a:r>
          </a:p>
          <a:p>
            <a:pPr marL="457200" indent="-457200">
              <a:buNone/>
            </a:pPr>
            <a:r>
              <a:rPr lang="sl-SI" sz="2000" b="1" dirty="0"/>
              <a:t>3. </a:t>
            </a:r>
            <a:r>
              <a:rPr lang="sl-SI" sz="2000" b="1" dirty="0">
                <a:solidFill>
                  <a:srgbClr val="FF0000"/>
                </a:solidFill>
              </a:rPr>
              <a:t>ADAM BOHORIČ </a:t>
            </a:r>
            <a:r>
              <a:rPr lang="sl-SI" sz="2000" b="1" dirty="0"/>
              <a:t>(Brestanica):</a:t>
            </a:r>
          </a:p>
          <a:p>
            <a:pPr marL="457200" indent="-457200">
              <a:buFontTx/>
              <a:buChar char="-"/>
            </a:pPr>
            <a:r>
              <a:rPr lang="sl-SI" sz="2000" b="1" dirty="0">
                <a:solidFill>
                  <a:srgbClr val="0070C0"/>
                </a:solidFill>
              </a:rPr>
              <a:t>prva slovenska slovnica Zimske urice</a:t>
            </a:r>
          </a:p>
          <a:p>
            <a:pPr marL="457200" indent="-457200">
              <a:buFontTx/>
              <a:buChar char="-"/>
            </a:pPr>
            <a:r>
              <a:rPr lang="sl-SI" sz="2000" b="1" dirty="0"/>
              <a:t>uzakonil je Trubarjev črkopis s Kreljevimi popravki (v romantiki črkopis dobi ime </a:t>
            </a:r>
            <a:r>
              <a:rPr lang="sl-SI" sz="2000" b="1" u="sng" dirty="0">
                <a:solidFill>
                  <a:srgbClr val="FF0000"/>
                </a:solidFill>
              </a:rPr>
              <a:t>bohoričica</a:t>
            </a:r>
            <a:r>
              <a:rPr lang="sl-SI" sz="2000" b="1" dirty="0">
                <a:solidFill>
                  <a:srgbClr val="0070C0"/>
                </a:solidFill>
              </a:rPr>
              <a:t>, je v veljavi do leta 1848, nato jo nadomesti </a:t>
            </a:r>
            <a:r>
              <a:rPr lang="sl-SI" sz="2000" b="1" u="sng" dirty="0">
                <a:solidFill>
                  <a:srgbClr val="0070C0"/>
                </a:solidFill>
              </a:rPr>
              <a:t>gajica</a:t>
            </a:r>
            <a:r>
              <a:rPr lang="sl-SI" sz="2000" b="1" u="sng" dirty="0"/>
              <a:t>)</a:t>
            </a:r>
          </a:p>
          <a:p>
            <a:pPr marL="457200" indent="-457200">
              <a:buFontTx/>
              <a:buChar char="-"/>
            </a:pPr>
            <a:r>
              <a:rPr lang="sl-SI" sz="2000" b="1" dirty="0"/>
              <a:t>prvi  slovenski slovar</a:t>
            </a:r>
          </a:p>
          <a:p>
            <a:pPr marL="457200" indent="-457200">
              <a:buNone/>
            </a:pPr>
            <a:r>
              <a:rPr lang="sl-SI" sz="2000" b="1" dirty="0"/>
              <a:t>4</a:t>
            </a:r>
            <a:r>
              <a:rPr lang="sl-SI" sz="2000" b="1" dirty="0">
                <a:solidFill>
                  <a:srgbClr val="FF0000"/>
                </a:solidFill>
              </a:rPr>
              <a:t>. JURIJ DALMATIN </a:t>
            </a:r>
            <a:r>
              <a:rPr lang="sl-SI" sz="2000" b="1" dirty="0" smtClean="0"/>
              <a:t>(Krško</a:t>
            </a:r>
            <a:r>
              <a:rPr lang="sl-SI" sz="2000" b="1" dirty="0"/>
              <a:t>): </a:t>
            </a:r>
            <a:r>
              <a:rPr lang="sl-SI" sz="2000" b="1" dirty="0">
                <a:solidFill>
                  <a:srgbClr val="0070C0"/>
                </a:solidFill>
              </a:rPr>
              <a:t>prvi prevod celotne Biblije, 1584 </a:t>
            </a:r>
            <a:r>
              <a:rPr lang="sl-SI" sz="2000" b="1" dirty="0"/>
              <a:t>v Wittenbergu, 1500 izvodov</a:t>
            </a:r>
          </a:p>
          <a:p>
            <a:pPr marL="457200" indent="-457200">
              <a:buNone/>
            </a:pPr>
            <a:endParaRPr lang="sl-SI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480</Words>
  <Application>Microsoft Office PowerPoint</Application>
  <PresentationFormat>Diaprojekcija na zaslonu (4:3)</PresentationFormat>
  <Paragraphs>52</Paragraphs>
  <Slides>4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PROTESTANTIZEM ali REFORMACIJA (sovpada z renesanso) (Protestantska književnost)</vt:lpstr>
      <vt:lpstr>Reformacija na Slovenskem</vt:lpstr>
      <vt:lpstr>Kulturni pomen:</vt:lpstr>
      <vt:lpstr>Protestantski pisci: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PROTESTANTIZEM ali REFORMACIJA</dc:title>
  <dc:creator>Marko</dc:creator>
  <cp:lastModifiedBy>Uporabnik</cp:lastModifiedBy>
  <cp:revision>48</cp:revision>
  <cp:lastPrinted>2018-01-03T08:59:53Z</cp:lastPrinted>
  <dcterms:created xsi:type="dcterms:W3CDTF">2013-09-09T16:01:20Z</dcterms:created>
  <dcterms:modified xsi:type="dcterms:W3CDTF">2019-04-16T11:22:17Z</dcterms:modified>
</cp:coreProperties>
</file>