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6B41D-9D17-41E0-B0ED-397082C0CDE7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D6E41-5EEC-4B26-B7FB-E457D2E96A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067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D6E41-5EEC-4B26-B7FB-E457D2E96AE1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521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D6E41-5EEC-4B26-B7FB-E457D2E96AE1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8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965C-1FF2-4223-8B44-2C8C52569C79}" type="datetimeFigureOut">
              <a:rPr lang="sl-SI" smtClean="0"/>
              <a:t>1.3.2020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6B3E-314F-44CF-AE68-7ABD760746C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OSEBNI ZAIMEK (os. zaim.)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000" b="1" dirty="0">
                <a:solidFill>
                  <a:srgbClr val="FF0000"/>
                </a:solidFill>
              </a:rPr>
              <a:t>Osebni zaimki so besede, ki jih uporabljamo </a:t>
            </a:r>
            <a:r>
              <a:rPr lang="sl-SI" sz="2000" b="1" dirty="0">
                <a:solidFill>
                  <a:srgbClr val="00B050"/>
                </a:solidFill>
              </a:rPr>
              <a:t>namesto samostalnikov</a:t>
            </a:r>
            <a:r>
              <a:rPr lang="sl-SI" sz="2000" b="1" dirty="0">
                <a:solidFill>
                  <a:srgbClr val="FF0000"/>
                </a:solidFill>
              </a:rPr>
              <a:t>, </a:t>
            </a:r>
          </a:p>
          <a:p>
            <a:pPr>
              <a:buNone/>
            </a:pPr>
            <a:r>
              <a:rPr lang="sl-SI" sz="2000" b="1" dirty="0">
                <a:solidFill>
                  <a:srgbClr val="FF0000"/>
                </a:solidFill>
              </a:rPr>
              <a:t>na primer oseb, predmetov,  ... Če z njimi poimenujemo:</a:t>
            </a:r>
          </a:p>
          <a:p>
            <a:pPr>
              <a:buNone/>
            </a:pPr>
            <a:r>
              <a:rPr lang="sl-SI" sz="2000" b="1" dirty="0"/>
              <a:t> - </a:t>
            </a:r>
            <a:r>
              <a:rPr lang="sl-SI" sz="2000" b="1" dirty="0">
                <a:solidFill>
                  <a:srgbClr val="0070C0"/>
                </a:solidFill>
              </a:rPr>
              <a:t>sporočevalca,</a:t>
            </a:r>
            <a:r>
              <a:rPr lang="sl-SI" sz="2000" b="1" dirty="0"/>
              <a:t>  je to    </a:t>
            </a:r>
            <a:r>
              <a:rPr lang="sl-SI" sz="2000" b="1" dirty="0">
                <a:solidFill>
                  <a:srgbClr val="0070C0"/>
                </a:solidFill>
              </a:rPr>
              <a:t>1. oseba  </a:t>
            </a:r>
            <a:r>
              <a:rPr lang="sl-SI" sz="2000" b="1" dirty="0"/>
              <a:t>(</a:t>
            </a:r>
            <a:r>
              <a:rPr lang="sl-SI" sz="2000" b="1" dirty="0">
                <a:solidFill>
                  <a:srgbClr val="FF0000"/>
                </a:solidFill>
              </a:rPr>
              <a:t>jaz, midva, mi</a:t>
            </a:r>
            <a:r>
              <a:rPr lang="sl-SI" sz="2000" b="1" dirty="0"/>
              <a:t>,...)</a:t>
            </a:r>
          </a:p>
          <a:p>
            <a:pPr>
              <a:buNone/>
            </a:pPr>
            <a:r>
              <a:rPr lang="sl-SI" sz="2000" b="1" dirty="0"/>
              <a:t> - </a:t>
            </a:r>
            <a:r>
              <a:rPr lang="sl-SI" sz="2000" b="1" dirty="0">
                <a:solidFill>
                  <a:srgbClr val="0070C0"/>
                </a:solidFill>
              </a:rPr>
              <a:t>naslovnika</a:t>
            </a:r>
            <a:r>
              <a:rPr lang="sl-SI" sz="2000" b="1" dirty="0"/>
              <a:t>,  je to         </a:t>
            </a:r>
            <a:r>
              <a:rPr lang="sl-SI" sz="2000" b="1" dirty="0">
                <a:solidFill>
                  <a:srgbClr val="0070C0"/>
                </a:solidFill>
              </a:rPr>
              <a:t>2. oseba  </a:t>
            </a:r>
            <a:r>
              <a:rPr lang="sl-SI" sz="2000" b="1" dirty="0"/>
              <a:t>(</a:t>
            </a:r>
            <a:r>
              <a:rPr lang="sl-SI" sz="2000" b="1" dirty="0">
                <a:solidFill>
                  <a:srgbClr val="FF0000"/>
                </a:solidFill>
              </a:rPr>
              <a:t>ti, vidva, vi, ...)</a:t>
            </a:r>
          </a:p>
          <a:p>
            <a:pPr>
              <a:buNone/>
            </a:pPr>
            <a:r>
              <a:rPr lang="sl-SI" sz="2000" b="1" dirty="0"/>
              <a:t>- </a:t>
            </a:r>
            <a:r>
              <a:rPr lang="sl-SI" sz="2000" b="1" dirty="0">
                <a:solidFill>
                  <a:srgbClr val="0070C0"/>
                </a:solidFill>
              </a:rPr>
              <a:t>nekoga tretjega</a:t>
            </a:r>
            <a:r>
              <a:rPr lang="sl-SI" sz="2000" b="1" dirty="0"/>
              <a:t>,  je to </a:t>
            </a:r>
            <a:r>
              <a:rPr lang="sl-SI" sz="2000" b="1" dirty="0">
                <a:solidFill>
                  <a:srgbClr val="0070C0"/>
                </a:solidFill>
              </a:rPr>
              <a:t>3. oseba  </a:t>
            </a:r>
            <a:r>
              <a:rPr lang="sl-SI" sz="2000" b="1" dirty="0"/>
              <a:t>(</a:t>
            </a:r>
            <a:r>
              <a:rPr lang="sl-SI" sz="2000" b="1" dirty="0">
                <a:solidFill>
                  <a:srgbClr val="FF0000"/>
                </a:solidFill>
              </a:rPr>
              <a:t>on, onadva, oni, ...)</a:t>
            </a:r>
          </a:p>
          <a:p>
            <a:pPr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000" b="1" dirty="0"/>
              <a:t>Osebni zaimki </a:t>
            </a:r>
            <a:r>
              <a:rPr lang="sl-SI" sz="2000" b="1" dirty="0">
                <a:solidFill>
                  <a:srgbClr val="00B050"/>
                </a:solidFill>
              </a:rPr>
              <a:t>se sklanjajo </a:t>
            </a:r>
            <a:r>
              <a:rPr lang="sl-SI" sz="2000" b="1" dirty="0"/>
              <a:t>tako kot samostalniki. (Glej UL – sklanjanje os. zaim.)</a:t>
            </a:r>
          </a:p>
          <a:p>
            <a:pPr>
              <a:buNone/>
            </a:pPr>
            <a:r>
              <a:rPr lang="sl-SI" sz="2000" b="1" dirty="0"/>
              <a:t>        </a:t>
            </a:r>
            <a:r>
              <a:rPr lang="sl-SI" sz="2000" b="1" dirty="0">
                <a:solidFill>
                  <a:srgbClr val="FF0000"/>
                </a:solidFill>
              </a:rPr>
              <a:t>I    jaz</a:t>
            </a:r>
          </a:p>
          <a:p>
            <a:pPr>
              <a:buNone/>
            </a:pPr>
            <a:r>
              <a:rPr lang="sl-SI" sz="2000" b="1" dirty="0"/>
              <a:t>        R   mene/me                    daljša, naglašena oblika</a:t>
            </a:r>
          </a:p>
          <a:p>
            <a:pPr>
              <a:buNone/>
            </a:pPr>
            <a:r>
              <a:rPr lang="sl-SI" sz="2000" b="1" dirty="0"/>
              <a:t>        D  meni/mi                        krajša, nenaglašena oblika</a:t>
            </a:r>
          </a:p>
          <a:p>
            <a:pPr>
              <a:buNone/>
            </a:pPr>
            <a:r>
              <a:rPr lang="sl-SI" sz="2000" b="1" dirty="0"/>
              <a:t>        T   mene/me</a:t>
            </a:r>
          </a:p>
          <a:p>
            <a:pPr>
              <a:buNone/>
            </a:pPr>
            <a:r>
              <a:rPr lang="sl-SI" sz="2000" b="1" dirty="0"/>
              <a:t>        M o meni</a:t>
            </a:r>
          </a:p>
          <a:p>
            <a:pPr>
              <a:buNone/>
            </a:pPr>
            <a:r>
              <a:rPr lang="sl-SI" sz="2000" b="1" dirty="0"/>
              <a:t>        O  z menoj</a:t>
            </a:r>
          </a:p>
          <a:p>
            <a:pPr>
              <a:buNone/>
            </a:pPr>
            <a:endParaRPr lang="sl-SI" sz="2000" dirty="0"/>
          </a:p>
          <a:p>
            <a:pPr>
              <a:buNone/>
            </a:pPr>
            <a:endParaRPr lang="sl-SI" sz="2000" dirty="0"/>
          </a:p>
          <a:p>
            <a:pPr>
              <a:buNone/>
            </a:pPr>
            <a:endParaRPr lang="sl-SI" sz="2000" dirty="0"/>
          </a:p>
          <a:p>
            <a:pPr>
              <a:buNone/>
            </a:pPr>
            <a:endParaRPr lang="sl-SI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28794" y="442913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14546" y="4500570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br>
              <a:rPr lang="sl-SI" sz="2000" dirty="0"/>
            </a:br>
            <a:r>
              <a:rPr lang="sl-SI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Preglednica </a:t>
            </a:r>
            <a:r>
              <a:rPr lang="sl-SI" sz="20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osnovnih oblik </a:t>
            </a:r>
            <a:r>
              <a:rPr lang="sl-SI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osebnega zaimka</a:t>
            </a:r>
            <a:r>
              <a:rPr lang="sl-SI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br>
              <a:rPr lang="sl-SI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endParaRPr lang="sl-SI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2" y="1348744"/>
          <a:ext cx="835824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580">
                <a:tc>
                  <a:txBody>
                    <a:bodyPr/>
                    <a:lstStyle/>
                    <a:p>
                      <a:r>
                        <a:rPr lang="sl-SI" dirty="0"/>
                        <a:t>oseba/</a:t>
                      </a:r>
                      <a:r>
                        <a:rPr lang="sl-SI" baseline="0" dirty="0"/>
                        <a:t> število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EDNINA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DVOJINA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MNOŽINA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15">
                <a:tc>
                  <a:txBody>
                    <a:bodyPr/>
                    <a:lstStyle/>
                    <a:p>
                      <a:r>
                        <a:rPr lang="sl-SI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jaz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midva/midve</a:t>
                      </a:r>
                      <a:r>
                        <a:rPr lang="sl-SI" baseline="0" dirty="0">
                          <a:solidFill>
                            <a:srgbClr val="FF0000"/>
                          </a:solidFill>
                        </a:rPr>
                        <a:t> oz.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medve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mi/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015">
                <a:tc>
                  <a:txBody>
                    <a:bodyPr/>
                    <a:lstStyle/>
                    <a:p>
                      <a:r>
                        <a:rPr lang="sl-SI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vidva/ vidve</a:t>
                      </a:r>
                      <a:r>
                        <a:rPr lang="sl-SI" baseline="0" dirty="0">
                          <a:solidFill>
                            <a:srgbClr val="FF0000"/>
                          </a:solidFill>
                        </a:rPr>
                        <a:t> oz.</a:t>
                      </a:r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vedve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vi/ve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015">
                <a:tc>
                  <a:txBody>
                    <a:bodyPr/>
                    <a:lstStyle/>
                    <a:p>
                      <a:r>
                        <a:rPr lang="sl-SI" dirty="0"/>
                        <a:t>3.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on/ona/ono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onadva/onidve</a:t>
                      </a:r>
                      <a:r>
                        <a:rPr lang="sl-SI" baseline="0" dirty="0">
                          <a:solidFill>
                            <a:srgbClr val="FF0000"/>
                          </a:solidFill>
                        </a:rPr>
                        <a:t> oz.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onedve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oni/one/ona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80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OBLIKE OSEBNEGA ZAIMKA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sl-SI" sz="2000" b="1" dirty="0"/>
              <a:t>Osebni zaimek pozna:</a:t>
            </a:r>
          </a:p>
          <a:p>
            <a:pPr marL="457200" indent="-457200">
              <a:buNone/>
            </a:pPr>
            <a:endParaRPr lang="sl-SI" sz="2000" b="1" dirty="0"/>
          </a:p>
          <a:p>
            <a:pPr marL="457200" indent="-457200">
              <a:buFontTx/>
              <a:buChar char="-"/>
            </a:pPr>
            <a:r>
              <a:rPr lang="sl-SI" sz="2000" b="1" dirty="0">
                <a:solidFill>
                  <a:srgbClr val="FF0000"/>
                </a:solidFill>
              </a:rPr>
              <a:t>daljše, naglašene oblike</a:t>
            </a:r>
            <a:r>
              <a:rPr lang="sl-SI" sz="2000" b="1" dirty="0"/>
              <a:t>:</a:t>
            </a:r>
          </a:p>
          <a:p>
            <a:pPr marL="457200" indent="-457200">
              <a:buFontTx/>
              <a:buChar char="-"/>
            </a:pPr>
            <a:endParaRPr lang="sl-SI" sz="2000" b="1" dirty="0"/>
          </a:p>
          <a:p>
            <a:pPr marL="457200" indent="-457200">
              <a:buNone/>
            </a:pPr>
            <a:r>
              <a:rPr lang="sl-SI" sz="2000" b="1" dirty="0"/>
              <a:t>     Primer: </a:t>
            </a:r>
            <a:r>
              <a:rPr lang="sl-SI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Mene </a:t>
            </a:r>
            <a:r>
              <a:rPr lang="sl-SI" sz="2000" b="1" dirty="0">
                <a:solidFill>
                  <a:srgbClr val="0070C0"/>
                </a:solidFill>
              </a:rPr>
              <a:t> </a:t>
            </a:r>
            <a:r>
              <a:rPr lang="sl-SI" sz="2000" b="1" dirty="0"/>
              <a:t>poslušaj, </a:t>
            </a:r>
            <a:r>
              <a:rPr lang="sl-SI" sz="2000" b="1"/>
              <a:t>ne </a:t>
            </a:r>
            <a:r>
              <a:rPr lang="sl-SI" sz="2000" b="1">
                <a:solidFill>
                  <a:srgbClr val="FF0000"/>
                </a:solidFill>
              </a:rPr>
              <a:t>njega</a:t>
            </a:r>
            <a:r>
              <a:rPr lang="sl-SI" sz="2000" b="1" dirty="0">
                <a:solidFill>
                  <a:srgbClr val="0070C0"/>
                </a:solidFill>
              </a:rPr>
              <a:t>!</a:t>
            </a:r>
          </a:p>
          <a:p>
            <a:pPr marL="457200" indent="-457200">
              <a:buNone/>
            </a:pPr>
            <a:r>
              <a:rPr lang="sl-SI" sz="2000" b="1" dirty="0"/>
              <a:t>                    </a:t>
            </a:r>
            <a:r>
              <a:rPr lang="sl-SI" sz="2000" b="1" dirty="0">
                <a:solidFill>
                  <a:srgbClr val="0070C0"/>
                </a:solidFill>
              </a:rPr>
              <a:t>(jaz)                            (on)</a:t>
            </a:r>
          </a:p>
          <a:p>
            <a:pPr marL="457200" indent="-457200">
              <a:buFontTx/>
              <a:buChar char="-"/>
            </a:pPr>
            <a:r>
              <a:rPr lang="sl-SI" sz="2000" b="1" dirty="0">
                <a:solidFill>
                  <a:srgbClr val="FF0000"/>
                </a:solidFill>
              </a:rPr>
              <a:t>krajše, nenaglašene oblike:</a:t>
            </a:r>
          </a:p>
          <a:p>
            <a:pPr marL="457200" indent="-457200">
              <a:buFontTx/>
              <a:buChar char="-"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sl-SI" sz="2000" b="1" dirty="0"/>
              <a:t>        Primer: Poslušaj </a:t>
            </a:r>
            <a:r>
              <a:rPr lang="sl-SI" sz="2000" b="1" dirty="0">
                <a:solidFill>
                  <a:srgbClr val="FF0000"/>
                </a:solidFill>
              </a:rPr>
              <a:t>me</a:t>
            </a:r>
            <a:r>
              <a:rPr lang="sl-SI" sz="2000" b="1" dirty="0"/>
              <a:t>, drugače ne bo dobro.</a:t>
            </a:r>
          </a:p>
          <a:p>
            <a:pPr marL="457200" indent="-457200">
              <a:buNone/>
            </a:pPr>
            <a:r>
              <a:rPr lang="sl-SI" sz="2000" b="1" dirty="0"/>
              <a:t>                                    </a:t>
            </a:r>
          </a:p>
          <a:p>
            <a:pPr marL="457200" indent="-457200">
              <a:buNone/>
            </a:pPr>
            <a:r>
              <a:rPr lang="sl-SI" sz="2000" b="1" dirty="0"/>
              <a:t>                                     </a:t>
            </a:r>
            <a:r>
              <a:rPr lang="sl-SI" sz="2000" b="1" dirty="0">
                <a:solidFill>
                  <a:srgbClr val="0070C0"/>
                </a:solidFill>
              </a:rPr>
              <a:t>mene (jaz)     </a:t>
            </a:r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2915816" y="4437112"/>
            <a:ext cx="7200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1979712" y="285293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>
            <a:off x="3995936" y="285293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245</Words>
  <Application>Microsoft Office PowerPoint</Application>
  <PresentationFormat>On-screen Show (4:3)</PresentationFormat>
  <Paragraphs>50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OSEBNI ZAIMEK (os. zaim.)</vt:lpstr>
      <vt:lpstr> Preglednica osnovnih oblik osebnega zaimka: </vt:lpstr>
      <vt:lpstr>OBLIKE OSEBNEGA ZAIMKA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OSEBNI ZAIMEK (os. zaim.)</dc:title>
  <dc:creator>Marko</dc:creator>
  <cp:lastModifiedBy>Marko Kosmač</cp:lastModifiedBy>
  <cp:revision>22</cp:revision>
  <cp:lastPrinted>2017-12-14T09:36:50Z</cp:lastPrinted>
  <dcterms:created xsi:type="dcterms:W3CDTF">2013-11-28T18:46:10Z</dcterms:created>
  <dcterms:modified xsi:type="dcterms:W3CDTF">2020-03-01T17:43:55Z</dcterms:modified>
</cp:coreProperties>
</file>