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56B1B-A29D-4F81-93CA-B3B02EC1D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E43FD-4366-49E8-A44A-0AC612714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A49B3-B400-4939-B8C3-B185BFF4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7884D-FCA0-4C10-B619-8C9A3632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0BE17-519F-4254-887D-1377078D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153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2A84-B24B-43A8-A21E-D54B4F02C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9701C-6000-4AF7-99D9-658FB2734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C97AB-0C1A-4E4C-BF13-802092BD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190B1-D7EC-46ED-8FEF-B6EBA665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2CFD5-D0EF-41CB-8156-AEF80DB0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07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A471FB-C780-4C15-9849-E58AB1396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0C567-8641-4228-9180-18CC0C9CF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63C15-362E-4628-AE2D-E9349BFC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2EE7D-78F3-486D-A257-F56AC45A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19D03-D624-4D3A-A1EB-3D5CF6D3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01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A5CA-F0AB-44BC-AD03-5BD72ECE5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83703-7F84-4079-8625-D9860483A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901A2-120A-40C1-A608-E8B4E906E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8A607-50EF-42A1-88D2-8DC69A9A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D7DCF-D71A-4F44-B8F8-E6BAEA74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160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D983B-0F2C-4A38-B7A1-D384DD7A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78832-ACAE-412D-BD66-40C68A315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E8FC-2C4F-4F0C-B2F0-907E96B4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D2AF2-D7A3-460D-B748-31509166A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3E278-617E-479F-B38D-C498A333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994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F15B6-B0C2-4481-83CC-BC0CFE77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43EB9-A64C-467E-A512-F6C186A2F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DC276-0F0F-4710-B6FF-E337670C0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9A691-E652-4066-BDAF-994FDB190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C9E97-1CF6-4B4F-9C27-4568C8D8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F951E-B69B-4D63-A3F4-DEA2E03D7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502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2BCF-B969-4772-AD2D-49B46D12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D62C5-10C6-40FB-8474-7F5D5F483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62FEA-DEE3-4124-85BD-D40EAA0E0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C82F3-A72D-4E8E-9B35-9E6B21BAB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9D8A50-2917-4566-BA0E-C06F03AC1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816FF-8123-469C-A6A8-BF1E6136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DDFDC-1FF5-435C-8C6D-FE384C333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6EB04-BEF5-4099-90BD-729959317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082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7C19-F21B-4D56-866A-4A8948F6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C71D1-8284-462A-97FC-15F1F9D3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A460F-95C3-48DF-8648-E12272CA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C75F2-4F1E-4D08-8B79-EF9711A3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038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BFA77-4ABE-42C3-AA72-5200505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39136-B126-43E3-B77B-C0F77E0C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CCDEB-322E-4449-A7BD-FD22FAB8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387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64D0-E5DE-4B47-B5C5-652ECAA3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197E9-60F6-43F6-B698-AEAFB5856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5DF62-6135-4144-B221-D25E20A14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59499-F028-491D-B8C5-4D236A5B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CCFAC-CFC1-4445-974F-ADD21EC8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3D699-B948-493C-BA27-04059536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394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618C2-8F56-4526-816C-E58C91121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F97935-F078-43CD-A77B-4AEA82060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45E970-8C23-4ED7-B0A7-6A6A9D0D7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46E4B-4435-41E4-97BF-289B7809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A8384-3A19-4D26-A49D-DB5EB5A5E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A3CD7-70CE-41AE-BF3B-F1641F08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540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56CA53-5981-4AEE-B59B-5F35653B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0F4D7-2FEE-44FE-B08F-1DEE06B1C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62D8E-05C7-4CC6-A0AD-2937DC110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59D9-D47A-4D2E-9717-386E099BA70D}" type="datetimeFigureOut">
              <a:rPr lang="sl-SI" smtClean="0"/>
              <a:t>12.4.2020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C196A-B158-488B-9650-A7B84FDE0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3A2C4-7376-4D14-BAB6-4F759E14B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C107-A801-4EAE-8AD6-774521DF70C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184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2594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PRVI SLOVENSKI ZAPISI (ROKOPISI) OD KONCA 9. DO KONCA 15. STOL.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24034" y="1071546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sz="2000" b="1" dirty="0">
                <a:solidFill>
                  <a:srgbClr val="FF0000"/>
                </a:solidFill>
              </a:rPr>
              <a:t>Najpomembnejši so: </a:t>
            </a:r>
          </a:p>
          <a:p>
            <a:pPr marL="0" indent="0">
              <a:buNone/>
            </a:pPr>
            <a:r>
              <a:rPr lang="sl-SI" sz="2000" b="1" dirty="0">
                <a:solidFill>
                  <a:srgbClr val="FF0000"/>
                </a:solidFill>
              </a:rPr>
              <a:t>      BRIŽINSKI SPOMENIKI (10. stol.)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So trije zapisi</a:t>
            </a:r>
            <a:r>
              <a:rPr lang="sl-SI" sz="2000" b="1" dirty="0"/>
              <a:t>:</a:t>
            </a:r>
          </a:p>
          <a:p>
            <a:pPr>
              <a:buNone/>
            </a:pPr>
            <a:r>
              <a:rPr lang="sl-SI" sz="2000" b="1" dirty="0"/>
              <a:t>                              </a:t>
            </a:r>
            <a:r>
              <a:rPr lang="sl-SI" sz="2000" b="1" dirty="0">
                <a:solidFill>
                  <a:srgbClr val="FF0000"/>
                </a:solidFill>
              </a:rPr>
              <a:t>dva obrazca splošne spovedi,</a:t>
            </a:r>
          </a:p>
          <a:p>
            <a:pPr>
              <a:buNone/>
            </a:pPr>
            <a:r>
              <a:rPr lang="sl-SI" sz="2000" b="1" dirty="0">
                <a:solidFill>
                  <a:srgbClr val="FF0000"/>
                </a:solidFill>
              </a:rPr>
              <a:t>                              pridiga o grehu in pokori (2. spomenik</a:t>
            </a:r>
            <a:r>
              <a:rPr lang="sl-SI" sz="2000" b="1" dirty="0">
                <a:solidFill>
                  <a:srgbClr val="C00000"/>
                </a:solidFill>
              </a:rPr>
              <a:t>= pomembnejši zapis;</a:t>
            </a:r>
          </a:p>
          <a:p>
            <a:pPr>
              <a:buNone/>
            </a:pPr>
            <a:r>
              <a:rPr lang="sl-SI" sz="2000" b="1" dirty="0">
                <a:solidFill>
                  <a:srgbClr val="C00000"/>
                </a:solidFill>
              </a:rPr>
              <a:t> </a:t>
            </a:r>
            <a:r>
              <a:rPr lang="sl-SI" sz="2000" b="1" dirty="0">
                <a:solidFill>
                  <a:srgbClr val="0070C0"/>
                </a:solidFill>
              </a:rPr>
              <a:t>tega bomo prebrali.       Glej DL - </a:t>
            </a:r>
            <a:endParaRPr lang="sl-SI" sz="2000" b="1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sl-SI" sz="2000" b="1" dirty="0"/>
              <a:t>  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BS so najstarejši zapisi v slovenskem jeziku.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Imenujejo se po bavarskem mestu </a:t>
            </a:r>
            <a:r>
              <a:rPr lang="sl-SI" sz="2000" b="1" dirty="0">
                <a:solidFill>
                  <a:srgbClr val="FF0000"/>
                </a:solidFill>
              </a:rPr>
              <a:t>Freising (Brižinj</a:t>
            </a:r>
            <a:r>
              <a:rPr lang="sl-SI" sz="2000" b="1" dirty="0">
                <a:solidFill>
                  <a:srgbClr val="0070C0"/>
                </a:solidFill>
              </a:rPr>
              <a:t>), kjer so jih našli leta 1803.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Danes jih hranijo v munchenski državni knjižnici.</a:t>
            </a:r>
          </a:p>
          <a:p>
            <a:pPr>
              <a:buFontTx/>
              <a:buChar char="-"/>
            </a:pPr>
            <a:r>
              <a:rPr lang="sl-SI" sz="2000" b="1" u="sng" dirty="0">
                <a:solidFill>
                  <a:srgbClr val="0070C0"/>
                </a:solidFill>
              </a:rPr>
              <a:t>Nastali so okoli leta 1000, </a:t>
            </a:r>
            <a:r>
              <a:rPr lang="sl-SI" sz="2000" b="1" dirty="0">
                <a:solidFill>
                  <a:srgbClr val="0070C0"/>
                </a:solidFill>
              </a:rPr>
              <a:t>verjetno v okolici </a:t>
            </a:r>
            <a:r>
              <a:rPr lang="sl-SI" sz="2000" b="1" u="sng" dirty="0">
                <a:solidFill>
                  <a:srgbClr val="0070C0"/>
                </a:solidFill>
              </a:rPr>
              <a:t>Vrbskega jezera blizu Celovca.</a:t>
            </a:r>
          </a:p>
          <a:p>
            <a:pPr>
              <a:buFontTx/>
              <a:buChar char="-"/>
            </a:pPr>
            <a:r>
              <a:rPr lang="sl-SI" sz="2000" b="1" u="sng" dirty="0">
                <a:solidFill>
                  <a:srgbClr val="0070C0"/>
                </a:solidFill>
              </a:rPr>
              <a:t>Zapisal jih je nemški duhovnik, ki je naše prednike hotel poučiti o </a:t>
            </a:r>
            <a:r>
              <a:rPr lang="sl-SI" sz="2000" b="1" dirty="0">
                <a:solidFill>
                  <a:srgbClr val="0070C0"/>
                </a:solidFill>
              </a:rPr>
              <a:t>krščanskem nauku (pred tem so bili naši predniki </a:t>
            </a:r>
            <a:r>
              <a:rPr lang="sl-SI" sz="2000" b="1" u="sng" dirty="0">
                <a:solidFill>
                  <a:srgbClr val="0070C0"/>
                </a:solidFill>
              </a:rPr>
              <a:t>pogani, </a:t>
            </a:r>
            <a:r>
              <a:rPr lang="sl-SI" sz="2000" b="1" dirty="0">
                <a:solidFill>
                  <a:srgbClr val="0070C0"/>
                </a:solidFill>
              </a:rPr>
              <a:t>verjeli so v več bogov).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Jezik  briž. spomenikov je </a:t>
            </a:r>
            <a:r>
              <a:rPr lang="sl-SI" sz="2000" b="1" u="sng" dirty="0">
                <a:solidFill>
                  <a:srgbClr val="0070C0"/>
                </a:solidFill>
              </a:rPr>
              <a:t>slovenščina v zgodnjem obdobju </a:t>
            </a:r>
            <a:r>
              <a:rPr lang="sl-SI" sz="2000" b="1" dirty="0">
                <a:solidFill>
                  <a:srgbClr val="0070C0"/>
                </a:solidFill>
              </a:rPr>
              <a:t>(9. stol.). Razvila  se je iz skupnega</a:t>
            </a:r>
            <a:r>
              <a:rPr lang="sl-SI" sz="2000" b="1" u="sng" dirty="0">
                <a:solidFill>
                  <a:srgbClr val="0070C0"/>
                </a:solidFill>
              </a:rPr>
              <a:t> praslovanskega </a:t>
            </a:r>
            <a:r>
              <a:rPr lang="sl-SI" sz="2000" b="1" dirty="0">
                <a:solidFill>
                  <a:srgbClr val="0070C0"/>
                </a:solidFill>
              </a:rPr>
              <a:t>jezika.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V njej še </a:t>
            </a:r>
            <a:r>
              <a:rPr lang="sl-SI" sz="2000" b="1" u="sng" dirty="0">
                <a:solidFill>
                  <a:srgbClr val="0070C0"/>
                </a:solidFill>
              </a:rPr>
              <a:t>ni opaziti narečij in ne tujk.</a:t>
            </a:r>
          </a:p>
          <a:p>
            <a:pPr>
              <a:buFontTx/>
              <a:buChar char="-"/>
            </a:pPr>
            <a:r>
              <a:rPr lang="sl-SI" sz="2000" b="1" dirty="0">
                <a:solidFill>
                  <a:srgbClr val="0070C0"/>
                </a:solidFill>
              </a:rPr>
              <a:t>Pisava je nemška, in sicer </a:t>
            </a:r>
            <a:r>
              <a:rPr lang="sl-SI" sz="2000" b="1" u="sng" dirty="0">
                <a:solidFill>
                  <a:srgbClr val="0070C0"/>
                </a:solidFill>
              </a:rPr>
              <a:t>gotska minuskola</a:t>
            </a:r>
            <a:r>
              <a:rPr lang="sl-SI" sz="2000" b="1" dirty="0">
                <a:solidFill>
                  <a:srgbClr val="0070C0"/>
                </a:solidFill>
              </a:rPr>
              <a:t>.           (Oglej si videoposnetek.)</a:t>
            </a:r>
          </a:p>
          <a:p>
            <a:pPr>
              <a:buNone/>
            </a:pPr>
            <a:endParaRPr lang="sl-SI" sz="20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sl-SI" sz="18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sl-SI" sz="1800" dirty="0"/>
          </a:p>
          <a:p>
            <a:pPr>
              <a:buFontTx/>
              <a:buChar char="-"/>
            </a:pPr>
            <a:endParaRPr lang="sl-SI" sz="1800" dirty="0"/>
          </a:p>
          <a:p>
            <a:pPr>
              <a:buNone/>
            </a:pPr>
            <a:endParaRPr lang="sl-SI" sz="1800" dirty="0"/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66F2E979-7123-446F-81E2-1FA31EC46BAC}"/>
              </a:ext>
            </a:extLst>
          </p:cNvPr>
          <p:cNvSpPr/>
          <p:nvPr/>
        </p:nvSpPr>
        <p:spPr>
          <a:xfrm>
            <a:off x="4199138" y="2831977"/>
            <a:ext cx="23969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E844D9D-0243-4542-8310-968F66A423C1}"/>
              </a:ext>
            </a:extLst>
          </p:cNvPr>
          <p:cNvSpPr/>
          <p:nvPr/>
        </p:nvSpPr>
        <p:spPr>
          <a:xfrm>
            <a:off x="6764784" y="6159772"/>
            <a:ext cx="5681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707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82" y="500043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l-SI" sz="2000" b="1" dirty="0">
                <a:solidFill>
                  <a:srgbClr val="0070C0"/>
                </a:solidFill>
              </a:rPr>
              <a:t>Ostala dva pomembna rokopisa sta: </a:t>
            </a:r>
          </a:p>
          <a:p>
            <a:pPr marL="0" indent="0">
              <a:buNone/>
            </a:pPr>
            <a:r>
              <a:rPr lang="sl-SI" sz="2000" b="1" dirty="0">
                <a:solidFill>
                  <a:srgbClr val="FF0000"/>
                </a:solidFill>
              </a:rPr>
              <a:t>     CELOVŠKI ALI RATEŠKI </a:t>
            </a:r>
            <a:r>
              <a:rPr lang="sl-SI" sz="2000" b="1" dirty="0">
                <a:solidFill>
                  <a:srgbClr val="0070C0"/>
                </a:solidFill>
              </a:rPr>
              <a:t>(2. pol. 14. stol. v Ratečah na Gorenjskem; očenaš, apostolska vera, čaščena Marija; že opazno </a:t>
            </a:r>
            <a:r>
              <a:rPr lang="sl-SI" sz="2000" b="1" u="sng" dirty="0">
                <a:solidFill>
                  <a:srgbClr val="0070C0"/>
                </a:solidFill>
              </a:rPr>
              <a:t>gorenjsko narečje in veliko germanizmov</a:t>
            </a:r>
            <a:r>
              <a:rPr lang="sl-SI" sz="2000" b="1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sl-SI" sz="2000" b="1" dirty="0">
                <a:solidFill>
                  <a:srgbClr val="FF0000"/>
                </a:solidFill>
              </a:rPr>
              <a:t>     STIŠKI ROKOPIS </a:t>
            </a:r>
            <a:r>
              <a:rPr lang="sl-SI" sz="2000" b="1" dirty="0">
                <a:solidFill>
                  <a:srgbClr val="0070C0"/>
                </a:solidFill>
              </a:rPr>
              <a:t>(2. pol. 15. stol. v Stiškem samostanu na Dolenjskem), zapisal jih je češki menih; obsega spoved in začetek ljudske velikonočne pesmi – gre za </a:t>
            </a:r>
            <a:r>
              <a:rPr lang="sl-SI" sz="2000" b="1" u="sng" dirty="0">
                <a:solidFill>
                  <a:srgbClr val="0070C0"/>
                </a:solidFill>
              </a:rPr>
              <a:t>1. zapis pesmi v </a:t>
            </a:r>
            <a:r>
              <a:rPr lang="sl-SI" sz="2000" b="1" dirty="0">
                <a:solidFill>
                  <a:srgbClr val="0070C0"/>
                </a:solidFill>
              </a:rPr>
              <a:t>slovenskem jeziku)</a:t>
            </a:r>
          </a:p>
          <a:p>
            <a:pPr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573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264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PRVI SLOVENSKI ZAPISI (ROKOPISI) OD KONCA 9. DO KONCA 15. STOL.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SLOVENSKI ZAPISI (ROKOPISI) OD KONCA 9. DO KONCA 15. STOL.</dc:title>
  <dc:creator>Marko Kosmač</dc:creator>
  <cp:lastModifiedBy>Marko Kosmač</cp:lastModifiedBy>
  <cp:revision>4</cp:revision>
  <cp:lastPrinted>2020-04-12T12:32:47Z</cp:lastPrinted>
  <dcterms:created xsi:type="dcterms:W3CDTF">2020-04-12T12:29:32Z</dcterms:created>
  <dcterms:modified xsi:type="dcterms:W3CDTF">2020-04-12T16:38:13Z</dcterms:modified>
</cp:coreProperties>
</file>